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xml" ContentType="application/vnd.openxmlformats-officedocument.themeOverr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14" r:id="rId2"/>
    <p:sldId id="328" r:id="rId3"/>
    <p:sldId id="329" r:id="rId4"/>
    <p:sldId id="330" r:id="rId5"/>
    <p:sldId id="331" r:id="rId6"/>
    <p:sldId id="334" r:id="rId7"/>
    <p:sldId id="333" r:id="rId8"/>
    <p:sldId id="335" r:id="rId9"/>
    <p:sldId id="336" r:id="rId10"/>
    <p:sldId id="337" r:id="rId11"/>
    <p:sldId id="338" r:id="rId12"/>
    <p:sldId id="339" r:id="rId13"/>
    <p:sldId id="340" r:id="rId14"/>
    <p:sldId id="341" r:id="rId15"/>
    <p:sldId id="342" r:id="rId16"/>
    <p:sldId id="343" r:id="rId17"/>
    <p:sldId id="344" r:id="rId18"/>
    <p:sldId id="346" r:id="rId19"/>
    <p:sldId id="345" r:id="rId20"/>
    <p:sldId id="347" r:id="rId21"/>
    <p:sldId id="348" r:id="rId22"/>
    <p:sldId id="349" r:id="rId23"/>
    <p:sldId id="350" r:id="rId24"/>
    <p:sldId id="351" r:id="rId25"/>
    <p:sldId id="352" r:id="rId26"/>
    <p:sldId id="353" r:id="rId27"/>
    <p:sldId id="354" r:id="rId28"/>
    <p:sldId id="355" r:id="rId29"/>
    <p:sldId id="323" r:id="rId3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17822"/>
    <a:srgbClr val="FAAA21"/>
    <a:srgbClr val="D9112E"/>
    <a:srgbClr val="202833"/>
    <a:srgbClr val="EE1C39"/>
    <a:srgbClr val="00B0F1"/>
    <a:srgbClr val="006DC0"/>
    <a:srgbClr val="0B0D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67" autoAdjust="0"/>
    <p:restoredTop sz="79388"/>
  </p:normalViewPr>
  <p:slideViewPr>
    <p:cSldViewPr snapToGrid="0">
      <p:cViewPr varScale="1">
        <p:scale>
          <a:sx n="83" d="100"/>
          <a:sy n="83" d="100"/>
        </p:scale>
        <p:origin x="151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591B670-36CC-4435-BF0A-B0730BEA281C}" type="datetimeFigureOut">
              <a:rPr lang="zh-CN" altLang="en-US"/>
              <a:pPr>
                <a:defRPr/>
              </a:pPr>
              <a:t>2017/11/22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7C60AA0E-27D2-45C1-8947-427AD70DFEB9}" type="slidenum">
              <a:rPr lang="zh-CN" altLang="en-US"/>
              <a:pPr>
                <a:defRPr/>
              </a:pPr>
              <a:t>‹#›</a:t>
            </a:fld>
            <a:endParaRPr lang="zh-CN" altLang="en-US"/>
          </a:p>
        </p:txBody>
      </p:sp>
    </p:spTree>
    <p:extLst>
      <p:ext uri="{BB962C8B-B14F-4D97-AF65-F5344CB8AC3E}">
        <p14:creationId xmlns:p14="http://schemas.microsoft.com/office/powerpoint/2010/main" val="13421359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latin typeface="Heiti SC Light" charset="-122"/>
                <a:ea typeface="Heiti SC Light" charset="-122"/>
                <a:cs typeface="Heiti SC Light" charset="-122"/>
              </a:rPr>
              <a:t>通信是指线程之间以何种机制来交换信息。</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latin typeface="Heiti SC Light" charset="-122"/>
                <a:ea typeface="Heiti SC Light" charset="-122"/>
                <a:cs typeface="Heiti SC Light" charset="-122"/>
              </a:rPr>
              <a:t>共享内存模型中，通过写</a:t>
            </a:r>
            <a:r>
              <a:rPr lang="en-US" altLang="zh-CN" sz="1200" dirty="0" smtClean="0">
                <a:latin typeface="Heiti SC Light" charset="-122"/>
                <a:ea typeface="Heiti SC Light" charset="-122"/>
                <a:cs typeface="Heiti SC Light" charset="-122"/>
              </a:rPr>
              <a:t>-</a:t>
            </a:r>
            <a:r>
              <a:rPr lang="zh-CN" altLang="en-US" sz="1200" dirty="0" smtClean="0">
                <a:latin typeface="Heiti SC Light" charset="-122"/>
                <a:ea typeface="Heiti SC Light" charset="-122"/>
                <a:cs typeface="Heiti SC Light" charset="-122"/>
              </a:rPr>
              <a:t>读内存中的公共状态进行隐式通信。</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latin typeface="Heiti SC Light" charset="-122"/>
                <a:ea typeface="Heiti SC Light" charset="-122"/>
                <a:cs typeface="Heiti SC Light" charset="-122"/>
              </a:rPr>
              <a:t>消息传递模型中，线程没有公共状态，必须通过发送消息来显示进行通信。</a:t>
            </a:r>
          </a:p>
          <a:p>
            <a:endParaRPr kumimoji="1" lang="zh-CN"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latin typeface="Heiti SC Light" charset="-122"/>
                <a:ea typeface="Heiti SC Light" charset="-122"/>
                <a:cs typeface="Heiti SC Light" charset="-122"/>
              </a:rPr>
              <a:t>同步是指程序中用于控制不同线程操作发生相对顺序的机制。</a:t>
            </a:r>
          </a:p>
          <a:p>
            <a:r>
              <a:rPr kumimoji="1" lang="zh-CN" altLang="en-US" dirty="0" smtClean="0"/>
              <a:t>共享内存模型中，同步是显示进行的，程序员必须显示置顶某个方法或某段代码需要在线程之间互斥执行。</a:t>
            </a:r>
          </a:p>
          <a:p>
            <a:r>
              <a:rPr kumimoji="1" lang="zh-CN" altLang="en-US" dirty="0" smtClean="0"/>
              <a:t>消息传递模型中，由于消息的发送必须在消息的接受之前，因此同步是隐式进行的。</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a:t>
            </a:fld>
            <a:endParaRPr lang="zh-CN" altLang="en-US"/>
          </a:p>
        </p:txBody>
      </p:sp>
    </p:spTree>
    <p:extLst>
      <p:ext uri="{BB962C8B-B14F-4D97-AF65-F5344CB8AC3E}">
        <p14:creationId xmlns:p14="http://schemas.microsoft.com/office/powerpoint/2010/main" val="141654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顺序一致性模型中，所有操作完全按照程序的顺序串行执行。而在</a:t>
            </a:r>
            <a:r>
              <a:rPr kumimoji="1" lang="en-US" altLang="zh-CN" dirty="0" smtClean="0"/>
              <a:t>JMM</a:t>
            </a:r>
            <a:r>
              <a:rPr kumimoji="1" lang="zh-CN" altLang="en-US" dirty="0" smtClean="0"/>
              <a:t>中，临界区内的代码可以重排序（但</a:t>
            </a:r>
            <a:r>
              <a:rPr kumimoji="1" lang="en-US" altLang="zh-CN" dirty="0" smtClean="0"/>
              <a:t>JMM</a:t>
            </a:r>
            <a:r>
              <a:rPr kumimoji="1" lang="zh-CN" altLang="en-US" dirty="0" smtClean="0"/>
              <a:t>不允许临界区的代码“溢出”到临界区之外，那样会破坏监视器的语义）</a:t>
            </a:r>
          </a:p>
          <a:p>
            <a:endParaRPr kumimoji="1" lang="zh-CN" altLang="en-US" dirty="0" smtClean="0"/>
          </a:p>
          <a:p>
            <a:r>
              <a:rPr kumimoji="1" lang="en-US" altLang="zh-CN" dirty="0" smtClean="0"/>
              <a:t>JMM</a:t>
            </a:r>
            <a:r>
              <a:rPr kumimoji="1" lang="zh-CN" altLang="en-US" dirty="0" smtClean="0"/>
              <a:t>在具体实现上的基本方针为：在不改变（正确同步的）程序的执行结果的前提下，尽可能地为编译器和处理器的优化进行重排序。</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11</a:t>
            </a:fld>
            <a:endParaRPr lang="zh-CN" altLang="en-US"/>
          </a:p>
        </p:txBody>
      </p:sp>
    </p:spTree>
    <p:extLst>
      <p:ext uri="{BB962C8B-B14F-4D97-AF65-F5344CB8AC3E}">
        <p14:creationId xmlns:p14="http://schemas.microsoft.com/office/powerpoint/2010/main" val="79221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对于未同步的多线程程序，</a:t>
            </a:r>
            <a:r>
              <a:rPr kumimoji="1" lang="en-US" altLang="zh-CN" dirty="0" smtClean="0"/>
              <a:t>JMM</a:t>
            </a:r>
            <a:r>
              <a:rPr kumimoji="1" lang="zh-CN" altLang="en-US" dirty="0" smtClean="0"/>
              <a:t>只提供最小安全性：线程执行时读取到的值，要么是之前某个线程写入的值，要么是默认值（</a:t>
            </a:r>
            <a:r>
              <a:rPr kumimoji="1" lang="en-US" altLang="zh-CN" dirty="0" smtClean="0"/>
              <a:t>0</a:t>
            </a:r>
            <a:r>
              <a:rPr kumimoji="1" lang="zh-CN" altLang="en-US" dirty="0" smtClean="0"/>
              <a:t>，</a:t>
            </a:r>
            <a:r>
              <a:rPr kumimoji="1" lang="en-US" altLang="zh-CN" dirty="0" smtClean="0"/>
              <a:t>Null</a:t>
            </a:r>
            <a:r>
              <a:rPr kumimoji="1" lang="zh-CN" altLang="en-US" dirty="0" smtClean="0"/>
              <a:t>，</a:t>
            </a:r>
            <a:r>
              <a:rPr kumimoji="1" lang="en-US" altLang="zh-CN" dirty="0" smtClean="0"/>
              <a:t>False</a:t>
            </a:r>
            <a:r>
              <a:rPr kumimoji="1" lang="zh-CN" altLang="en-US" dirty="0" smtClean="0"/>
              <a:t>），</a:t>
            </a:r>
            <a:r>
              <a:rPr kumimoji="1" lang="en-US" altLang="zh-CN" dirty="0" smtClean="0"/>
              <a:t>JMM</a:t>
            </a:r>
            <a:r>
              <a:rPr kumimoji="1" lang="zh-CN" altLang="en-US" dirty="0" smtClean="0"/>
              <a:t>保证线程读操作读取到的值不会无中生有。</a:t>
            </a:r>
          </a:p>
          <a:p>
            <a:endParaRPr kumimoji="1" lang="zh-CN" altLang="en-US" dirty="0" smtClean="0"/>
          </a:p>
          <a:p>
            <a:r>
              <a:rPr kumimoji="1" lang="en-US" altLang="zh-CN" dirty="0" smtClean="0"/>
              <a:t>JMM</a:t>
            </a:r>
            <a:r>
              <a:rPr kumimoji="1" lang="zh-CN" altLang="en-US" dirty="0" smtClean="0"/>
              <a:t>不保证未同步程序的执行结果与改程序在顺序一致性模型中的执行结果一致。以为如果想要保证执行结果一致，</a:t>
            </a:r>
            <a:r>
              <a:rPr kumimoji="1" lang="en-US" altLang="zh-CN" dirty="0" smtClean="0"/>
              <a:t>JMM</a:t>
            </a:r>
            <a:r>
              <a:rPr kumimoji="1" lang="zh-CN" altLang="en-US" dirty="0" smtClean="0"/>
              <a:t>需要禁止大量的处理器和编译器的优化，这对程序的执行性能会产生很大的影响。而且未同步程序在顺序一致性模型中执行时，整体是无序的，其执行结果往往无法预知。保证未同步程序在这两个模型中的执行结果一致没什么意义。</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12</a:t>
            </a:fld>
            <a:endParaRPr lang="zh-CN" altLang="en-US"/>
          </a:p>
        </p:txBody>
      </p:sp>
    </p:spTree>
    <p:extLst>
      <p:ext uri="{BB962C8B-B14F-4D97-AF65-F5344CB8AC3E}">
        <p14:creationId xmlns:p14="http://schemas.microsoft.com/office/powerpoint/2010/main" val="50955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13</a:t>
            </a:fld>
            <a:endParaRPr lang="zh-CN" altLang="en-US"/>
          </a:p>
        </p:txBody>
      </p:sp>
    </p:spTree>
    <p:extLst>
      <p:ext uri="{BB962C8B-B14F-4D97-AF65-F5344CB8AC3E}">
        <p14:creationId xmlns:p14="http://schemas.microsoft.com/office/powerpoint/2010/main" val="126430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14</a:t>
            </a:fld>
            <a:endParaRPr lang="zh-CN" altLang="en-US"/>
          </a:p>
        </p:txBody>
      </p:sp>
    </p:spTree>
    <p:extLst>
      <p:ext uri="{BB962C8B-B14F-4D97-AF65-F5344CB8AC3E}">
        <p14:creationId xmlns:p14="http://schemas.microsoft.com/office/powerpoint/2010/main" val="19322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15</a:t>
            </a:fld>
            <a:endParaRPr lang="zh-CN" altLang="en-US"/>
          </a:p>
        </p:txBody>
      </p:sp>
    </p:spTree>
    <p:extLst>
      <p:ext uri="{BB962C8B-B14F-4D97-AF65-F5344CB8AC3E}">
        <p14:creationId xmlns:p14="http://schemas.microsoft.com/office/powerpoint/2010/main" val="28898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当第二个操作是</a:t>
            </a:r>
            <a:r>
              <a:rPr kumimoji="1" lang="en-US" altLang="zh-CN" dirty="0" smtClean="0"/>
              <a:t>volatile</a:t>
            </a:r>
            <a:r>
              <a:rPr kumimoji="1" lang="zh-CN" altLang="en-US" dirty="0" smtClean="0"/>
              <a:t>写时，不管第一个操作是什么，都不能重排序。这个规则确保</a:t>
            </a:r>
            <a:r>
              <a:rPr kumimoji="1" lang="en-US" altLang="zh-CN" dirty="0" smtClean="0"/>
              <a:t>volatile</a:t>
            </a:r>
            <a:r>
              <a:rPr kumimoji="1" lang="zh-CN" altLang="en-US" dirty="0" smtClean="0"/>
              <a:t>写之前的操作不会被编译器重排序到</a:t>
            </a:r>
            <a:r>
              <a:rPr kumimoji="1" lang="en-US" altLang="zh-CN" dirty="0" smtClean="0"/>
              <a:t>volatile</a:t>
            </a:r>
            <a:r>
              <a:rPr kumimoji="1" lang="zh-CN" altLang="en-US" dirty="0" smtClean="0"/>
              <a:t>写之后。</a:t>
            </a:r>
          </a:p>
          <a:p>
            <a:endParaRPr kumimoji="1" lang="zh-CN" altLang="en-US" dirty="0" smtClean="0"/>
          </a:p>
          <a:p>
            <a:r>
              <a:rPr kumimoji="1" lang="zh-CN" altLang="en-US" dirty="0" smtClean="0"/>
              <a:t>当第一个操作是</a:t>
            </a:r>
            <a:r>
              <a:rPr kumimoji="1" lang="en-US" altLang="zh-CN" dirty="0" smtClean="0"/>
              <a:t>volatile</a:t>
            </a:r>
            <a:r>
              <a:rPr kumimoji="1" lang="zh-CN" altLang="en-US" dirty="0" smtClean="0"/>
              <a:t>读时，不管第二个操作是什么，都不能重排序。这个规则确保</a:t>
            </a:r>
            <a:r>
              <a:rPr kumimoji="1" lang="en-US" altLang="zh-CN" dirty="0" smtClean="0"/>
              <a:t>volatile</a:t>
            </a:r>
            <a:r>
              <a:rPr kumimoji="1" lang="zh-CN" altLang="en-US" dirty="0" smtClean="0"/>
              <a:t>读之后的操作不会被编译器重排序到</a:t>
            </a:r>
            <a:r>
              <a:rPr kumimoji="1" lang="en-US" altLang="zh-CN" dirty="0" smtClean="0"/>
              <a:t>volatile</a:t>
            </a:r>
            <a:r>
              <a:rPr kumimoji="1" lang="zh-CN" altLang="en-US" dirty="0" smtClean="0"/>
              <a:t>读之前。</a:t>
            </a:r>
          </a:p>
          <a:p>
            <a:endParaRPr kumimoji="1" lang="zh-CN" altLang="en-US" dirty="0" smtClean="0"/>
          </a:p>
          <a:p>
            <a:r>
              <a:rPr kumimoji="1" lang="zh-CN" altLang="en-US" dirty="0" smtClean="0"/>
              <a:t>当第一个操作是</a:t>
            </a:r>
            <a:r>
              <a:rPr kumimoji="1" lang="en-US" altLang="zh-CN" dirty="0" smtClean="0"/>
              <a:t>volatile</a:t>
            </a:r>
            <a:r>
              <a:rPr kumimoji="1" lang="zh-CN" altLang="en-US" dirty="0" smtClean="0"/>
              <a:t>写，第二个操作是</a:t>
            </a:r>
            <a:r>
              <a:rPr kumimoji="1" lang="en-US" altLang="zh-CN" dirty="0" smtClean="0"/>
              <a:t>volatile</a:t>
            </a:r>
            <a:r>
              <a:rPr kumimoji="1" lang="zh-CN" altLang="en-US" dirty="0" smtClean="0"/>
              <a:t>读时，不能重排序。</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16</a:t>
            </a:fld>
            <a:endParaRPr lang="zh-CN" altLang="en-US"/>
          </a:p>
        </p:txBody>
      </p:sp>
    </p:spTree>
    <p:extLst>
      <p:ext uri="{BB962C8B-B14F-4D97-AF65-F5344CB8AC3E}">
        <p14:creationId xmlns:p14="http://schemas.microsoft.com/office/powerpoint/2010/main" val="1787989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17</a:t>
            </a:fld>
            <a:endParaRPr lang="zh-CN" altLang="en-US"/>
          </a:p>
        </p:txBody>
      </p:sp>
    </p:spTree>
    <p:extLst>
      <p:ext uri="{BB962C8B-B14F-4D97-AF65-F5344CB8AC3E}">
        <p14:creationId xmlns:p14="http://schemas.microsoft.com/office/powerpoint/2010/main" val="1810667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StoreStore</a:t>
            </a:r>
            <a:r>
              <a:rPr kumimoji="1" lang="zh-CN" altLang="en-US" dirty="0" smtClean="0"/>
              <a:t>屏障将保障上面所有的普通写在</a:t>
            </a:r>
            <a:r>
              <a:rPr kumimoji="1" lang="en-US" altLang="zh-CN" dirty="0" smtClean="0"/>
              <a:t>volatile</a:t>
            </a:r>
            <a:r>
              <a:rPr kumimoji="1" lang="zh-CN" altLang="en-US" dirty="0" smtClean="0"/>
              <a:t>写之前刷新到主内存。</a:t>
            </a:r>
          </a:p>
          <a:p>
            <a:endParaRPr kumimoji="1" lang="zh-CN" altLang="en-US" dirty="0" smtClean="0"/>
          </a:p>
          <a:p>
            <a:r>
              <a:rPr kumimoji="1" lang="en-US" altLang="zh-CN" dirty="0" smtClean="0"/>
              <a:t>Volatile</a:t>
            </a:r>
            <a:r>
              <a:rPr kumimoji="1" lang="zh-CN" altLang="en-US" dirty="0" smtClean="0"/>
              <a:t>写后面的</a:t>
            </a:r>
            <a:r>
              <a:rPr kumimoji="1" lang="en-US" altLang="zh-CN" dirty="0" err="1" smtClean="0"/>
              <a:t>StoreLoad</a:t>
            </a:r>
            <a:r>
              <a:rPr kumimoji="1" lang="zh-CN" altLang="en-US" dirty="0" smtClean="0"/>
              <a:t>屏障的作用是，避免</a:t>
            </a:r>
            <a:r>
              <a:rPr kumimoji="1" lang="en-US" altLang="zh-CN" dirty="0" smtClean="0"/>
              <a:t>volatile</a:t>
            </a:r>
            <a:r>
              <a:rPr kumimoji="1" lang="zh-CN" altLang="en-US" dirty="0" smtClean="0"/>
              <a:t>写与后面可能有的</a:t>
            </a:r>
            <a:r>
              <a:rPr kumimoji="1" lang="en-US" altLang="zh-CN" dirty="0" smtClean="0"/>
              <a:t>volatile</a:t>
            </a:r>
            <a:r>
              <a:rPr kumimoji="1" lang="zh-CN" altLang="en-US" dirty="0" smtClean="0"/>
              <a:t>读</a:t>
            </a:r>
            <a:r>
              <a:rPr kumimoji="1" lang="en-US" altLang="zh-CN" dirty="0" smtClean="0"/>
              <a:t>/</a:t>
            </a:r>
            <a:r>
              <a:rPr kumimoji="1" lang="zh-CN" altLang="en-US" dirty="0" smtClean="0"/>
              <a:t>写操作重排序。</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18</a:t>
            </a:fld>
            <a:endParaRPr lang="zh-CN" altLang="en-US"/>
          </a:p>
        </p:txBody>
      </p:sp>
    </p:spTree>
    <p:extLst>
      <p:ext uri="{BB962C8B-B14F-4D97-AF65-F5344CB8AC3E}">
        <p14:creationId xmlns:p14="http://schemas.microsoft.com/office/powerpoint/2010/main" val="713102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19</a:t>
            </a:fld>
            <a:endParaRPr lang="zh-CN" altLang="en-US"/>
          </a:p>
        </p:txBody>
      </p:sp>
    </p:spTree>
    <p:extLst>
      <p:ext uri="{BB962C8B-B14F-4D97-AF65-F5344CB8AC3E}">
        <p14:creationId xmlns:p14="http://schemas.microsoft.com/office/powerpoint/2010/main" val="811155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20</a:t>
            </a:fld>
            <a:endParaRPr lang="zh-CN" altLang="en-US"/>
          </a:p>
        </p:txBody>
      </p:sp>
    </p:spTree>
    <p:extLst>
      <p:ext uri="{BB962C8B-B14F-4D97-AF65-F5344CB8AC3E}">
        <p14:creationId xmlns:p14="http://schemas.microsoft.com/office/powerpoint/2010/main" val="28054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a:t>
            </a:r>
            <a:r>
              <a:rPr kumimoji="1" lang="en-US" altLang="zh-CN" dirty="0" smtClean="0"/>
              <a:t>Java</a:t>
            </a:r>
            <a:r>
              <a:rPr kumimoji="1" lang="zh-CN" altLang="en-US" dirty="0" smtClean="0"/>
              <a:t>中，所有实例域、静态域和数组元素在堆内存中，堆内存在线程之间共享。局部变量和异常处理器参数不会再线程之间共享，它们不会有内存可见性问题，也不受内存模型影响。</a:t>
            </a:r>
          </a:p>
          <a:p>
            <a:endParaRPr kumimoji="1" lang="zh-CN" altLang="en-US" dirty="0" smtClean="0"/>
          </a:p>
          <a:p>
            <a:r>
              <a:rPr kumimoji="1" lang="en-US" altLang="zh-CN" dirty="0" smtClean="0"/>
              <a:t>Java</a:t>
            </a:r>
            <a:r>
              <a:rPr kumimoji="1" lang="zh-CN" altLang="en-US" dirty="0" smtClean="0"/>
              <a:t>线程之间的通信由</a:t>
            </a:r>
            <a:r>
              <a:rPr kumimoji="1" lang="en-US" altLang="zh-CN" dirty="0" smtClean="0"/>
              <a:t>Java</a:t>
            </a:r>
            <a:r>
              <a:rPr kumimoji="1" lang="zh-CN" altLang="en-US" dirty="0" smtClean="0"/>
              <a:t>内存模型控制，</a:t>
            </a:r>
            <a:r>
              <a:rPr kumimoji="1" lang="en-US" altLang="zh-CN" dirty="0" smtClean="0"/>
              <a:t>JMM</a:t>
            </a:r>
            <a:r>
              <a:rPr kumimoji="1" lang="zh-CN" altLang="en-US" dirty="0" smtClean="0"/>
              <a:t>决定一个线程对共享变量的写入何时对另一个线程可见。</a:t>
            </a:r>
            <a:r>
              <a:rPr kumimoji="1" lang="en-US" altLang="zh-CN" dirty="0" smtClean="0"/>
              <a:t>JMM</a:t>
            </a:r>
            <a:r>
              <a:rPr kumimoji="1" lang="zh-CN" altLang="en-US" dirty="0" smtClean="0"/>
              <a:t>定义了线程和主内存之间的抽象关系：线程之间的共享变量存储在主内存中，每个线程都有一个私有的本地内存，本地内存中存储了该线程已读、写过的共享变量的副本。实际上，本地内存是</a:t>
            </a:r>
            <a:r>
              <a:rPr kumimoji="1" lang="en-US" altLang="zh-CN" dirty="0" smtClean="0"/>
              <a:t>JMM</a:t>
            </a:r>
            <a:r>
              <a:rPr kumimoji="1" lang="zh-CN" altLang="en-US" dirty="0" smtClean="0"/>
              <a:t>的一个抽象概念，它涵盖了缓存、写缓冲区、寄存器以及其他的硬件和编译器优化。</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3</a:t>
            </a:fld>
            <a:endParaRPr lang="zh-CN" altLang="en-US"/>
          </a:p>
        </p:txBody>
      </p:sp>
    </p:spTree>
    <p:extLst>
      <p:ext uri="{BB962C8B-B14F-4D97-AF65-F5344CB8AC3E}">
        <p14:creationId xmlns:p14="http://schemas.microsoft.com/office/powerpoint/2010/main" val="1806805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a:t>
            </a:r>
            <a:r>
              <a:rPr kumimoji="1" lang="en-US" altLang="zh-CN" dirty="0" smtClean="0"/>
              <a:t>A</a:t>
            </a:r>
            <a:r>
              <a:rPr kumimoji="1" lang="zh-CN" altLang="en-US" dirty="0" smtClean="0"/>
              <a:t>线程执行代码</a:t>
            </a:r>
            <a:r>
              <a:rPr kumimoji="1" lang="en-US" altLang="zh-CN" dirty="0" smtClean="0"/>
              <a:t>1</a:t>
            </a:r>
            <a:r>
              <a:rPr kumimoji="1" lang="zh-CN" altLang="en-US" dirty="0" smtClean="0"/>
              <a:t>的同时，</a:t>
            </a:r>
            <a:r>
              <a:rPr kumimoji="1" lang="en-US" altLang="zh-CN" dirty="0" smtClean="0"/>
              <a:t>B</a:t>
            </a:r>
            <a:r>
              <a:rPr kumimoji="1" lang="zh-CN" altLang="en-US" dirty="0" smtClean="0"/>
              <a:t>线程执行代码</a:t>
            </a:r>
            <a:r>
              <a:rPr kumimoji="1" lang="en-US" altLang="zh-CN" dirty="0" smtClean="0"/>
              <a:t>2</a:t>
            </a:r>
            <a:r>
              <a:rPr kumimoji="1" lang="zh-CN" altLang="en-US" dirty="0" smtClean="0"/>
              <a:t>。此时，线程</a:t>
            </a:r>
            <a:r>
              <a:rPr kumimoji="1" lang="en-US" altLang="zh-CN" dirty="0" smtClean="0"/>
              <a:t>A</a:t>
            </a:r>
            <a:r>
              <a:rPr kumimoji="1" lang="zh-CN" altLang="en-US" dirty="0" smtClean="0"/>
              <a:t>可能会看到</a:t>
            </a:r>
            <a:r>
              <a:rPr kumimoji="1" lang="en-US" altLang="zh-CN" dirty="0" smtClean="0"/>
              <a:t>instance</a:t>
            </a:r>
            <a:r>
              <a:rPr kumimoji="1" lang="zh-CN" altLang="en-US" dirty="0" smtClean="0"/>
              <a:t>引用的对象还没有完成初始化。</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21</a:t>
            </a:fld>
            <a:endParaRPr lang="zh-CN" altLang="en-US"/>
          </a:p>
        </p:txBody>
      </p:sp>
    </p:spTree>
    <p:extLst>
      <p:ext uri="{BB962C8B-B14F-4D97-AF65-F5344CB8AC3E}">
        <p14:creationId xmlns:p14="http://schemas.microsoft.com/office/powerpoint/2010/main" val="215337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由于对</a:t>
            </a:r>
            <a:r>
              <a:rPr kumimoji="1" lang="en-US" altLang="zh-CN" dirty="0" err="1" smtClean="0"/>
              <a:t>getInstance</a:t>
            </a:r>
            <a:r>
              <a:rPr kumimoji="1" lang="en-US" altLang="zh-CN" dirty="0" smtClean="0"/>
              <a:t>()</a:t>
            </a:r>
            <a:r>
              <a:rPr kumimoji="1" lang="zh-CN" altLang="en-US" dirty="0" smtClean="0"/>
              <a:t>方法做了同步处理，</a:t>
            </a:r>
            <a:r>
              <a:rPr kumimoji="1" lang="en-US" altLang="zh-CN" dirty="0" smtClean="0"/>
              <a:t>synchronized</a:t>
            </a:r>
            <a:r>
              <a:rPr kumimoji="1" lang="zh-CN" altLang="en-US" dirty="0" smtClean="0"/>
              <a:t>将导致性能开销。如果</a:t>
            </a:r>
            <a:r>
              <a:rPr kumimoji="1" lang="en-US" altLang="zh-CN" dirty="0" err="1" smtClean="0"/>
              <a:t>getInstance</a:t>
            </a:r>
            <a:r>
              <a:rPr kumimoji="1" lang="en-US" altLang="zh-CN" dirty="0" smtClean="0"/>
              <a:t>()</a:t>
            </a:r>
            <a:r>
              <a:rPr kumimoji="1" lang="zh-CN" altLang="en-US" dirty="0" smtClean="0"/>
              <a:t>方法被多个线程频繁的调用，将会导致程序性能的下降。</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22</a:t>
            </a:fld>
            <a:endParaRPr lang="zh-CN" altLang="en-US"/>
          </a:p>
        </p:txBody>
      </p:sp>
    </p:spTree>
    <p:extLst>
      <p:ext uri="{BB962C8B-B14F-4D97-AF65-F5344CB8AC3E}">
        <p14:creationId xmlns:p14="http://schemas.microsoft.com/office/powerpoint/2010/main" val="129451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如果第一次检查</a:t>
            </a:r>
            <a:r>
              <a:rPr kumimoji="1" lang="en-US" altLang="zh-CN" dirty="0" smtClean="0"/>
              <a:t>instance</a:t>
            </a:r>
            <a:r>
              <a:rPr kumimoji="1" lang="zh-CN" altLang="en-US" dirty="0" smtClean="0"/>
              <a:t>不为</a:t>
            </a:r>
            <a:r>
              <a:rPr kumimoji="1" lang="en-US" altLang="zh-CN" dirty="0" smtClean="0"/>
              <a:t>null</a:t>
            </a:r>
            <a:r>
              <a:rPr kumimoji="1" lang="zh-CN" altLang="en-US" dirty="0" smtClean="0"/>
              <a:t>，那么不需要执行下面的加锁和初始化操作。因此，可以大幅降低</a:t>
            </a:r>
            <a:r>
              <a:rPr kumimoji="1" lang="en-US" altLang="zh-CN" dirty="0" smtClean="0"/>
              <a:t>synchronized</a:t>
            </a:r>
            <a:r>
              <a:rPr kumimoji="1" lang="zh-CN" altLang="en-US" dirty="0" smtClean="0"/>
              <a:t>带来的性能开销。</a:t>
            </a:r>
          </a:p>
          <a:p>
            <a:endParaRPr kumimoji="1" lang="zh-CN" altLang="en-US" dirty="0" smtClean="0"/>
          </a:p>
          <a:p>
            <a:r>
              <a:rPr kumimoji="1" lang="zh-CN" altLang="en-US" dirty="0" smtClean="0"/>
              <a:t>上面代码表面上看起来，似乎两全其美。</a:t>
            </a:r>
          </a:p>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23</a:t>
            </a:fld>
            <a:endParaRPr lang="zh-CN" altLang="en-US"/>
          </a:p>
        </p:txBody>
      </p:sp>
    </p:spTree>
    <p:extLst>
      <p:ext uri="{BB962C8B-B14F-4D97-AF65-F5344CB8AC3E}">
        <p14:creationId xmlns:p14="http://schemas.microsoft.com/office/powerpoint/2010/main" val="743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如果第一次检查</a:t>
            </a:r>
            <a:r>
              <a:rPr kumimoji="1" lang="en-US" altLang="zh-CN" dirty="0" smtClean="0"/>
              <a:t>instance</a:t>
            </a:r>
            <a:r>
              <a:rPr kumimoji="1" lang="zh-CN" altLang="en-US" dirty="0" smtClean="0"/>
              <a:t>不为</a:t>
            </a:r>
            <a:r>
              <a:rPr kumimoji="1" lang="en-US" altLang="zh-CN" dirty="0" smtClean="0"/>
              <a:t>null</a:t>
            </a:r>
            <a:r>
              <a:rPr kumimoji="1" lang="zh-CN" altLang="en-US" dirty="0" smtClean="0"/>
              <a:t>，那么不需要执行下面的加锁和初始化操作。因此，可以大幅降低</a:t>
            </a:r>
            <a:r>
              <a:rPr kumimoji="1" lang="en-US" altLang="zh-CN" dirty="0" smtClean="0"/>
              <a:t>synchronized</a:t>
            </a:r>
            <a:r>
              <a:rPr kumimoji="1" lang="zh-CN" altLang="en-US" dirty="0" smtClean="0"/>
              <a:t>带来的性能开销。</a:t>
            </a:r>
          </a:p>
          <a:p>
            <a:endParaRPr kumimoji="1" lang="zh-CN" altLang="en-US" dirty="0" smtClean="0"/>
          </a:p>
          <a:p>
            <a:r>
              <a:rPr kumimoji="1" lang="zh-CN" altLang="en-US" dirty="0" smtClean="0"/>
              <a:t>上面代码表面上看起来，似乎两全其美。</a:t>
            </a:r>
          </a:p>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24</a:t>
            </a:fld>
            <a:endParaRPr lang="zh-CN" altLang="en-US"/>
          </a:p>
        </p:txBody>
      </p:sp>
    </p:spTree>
    <p:extLst>
      <p:ext uri="{BB962C8B-B14F-4D97-AF65-F5344CB8AC3E}">
        <p14:creationId xmlns:p14="http://schemas.microsoft.com/office/powerpoint/2010/main" val="38325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JMM</a:t>
            </a:r>
            <a:r>
              <a:rPr kumimoji="1" lang="zh-CN" altLang="en-US" dirty="0" smtClean="0"/>
              <a:t>保证单线程重排序不会改变程序的执行结果，所以</a:t>
            </a:r>
            <a:r>
              <a:rPr kumimoji="1" lang="en-US" altLang="zh-CN" dirty="0" smtClean="0"/>
              <a:t>A</a:t>
            </a:r>
            <a:r>
              <a:rPr kumimoji="1" lang="zh-CN" altLang="en-US" dirty="0" smtClean="0"/>
              <a:t>线程的执行结果不会被改变。但是，当线程</a:t>
            </a:r>
            <a:r>
              <a:rPr kumimoji="1" lang="en-US" altLang="zh-CN" dirty="0" smtClean="0"/>
              <a:t>A</a:t>
            </a:r>
            <a:r>
              <a:rPr kumimoji="1" lang="zh-CN" altLang="en-US" dirty="0" smtClean="0"/>
              <a:t>和</a:t>
            </a:r>
            <a:r>
              <a:rPr kumimoji="1" lang="en-US" altLang="zh-CN" dirty="0" smtClean="0"/>
              <a:t>B</a:t>
            </a:r>
            <a:r>
              <a:rPr kumimoji="1" lang="zh-CN" altLang="en-US" dirty="0" smtClean="0"/>
              <a:t>按图的时序执行时，</a:t>
            </a:r>
            <a:r>
              <a:rPr kumimoji="1" lang="en-US" altLang="zh-CN" dirty="0" smtClean="0"/>
              <a:t>B</a:t>
            </a:r>
            <a:r>
              <a:rPr kumimoji="1" lang="zh-CN" altLang="en-US" dirty="0" smtClean="0"/>
              <a:t>线程将看到一个还没有被初始化的对象。</a:t>
            </a:r>
          </a:p>
          <a:p>
            <a:endParaRPr kumimoji="1" lang="zh-CN" altLang="en-US" dirty="0" smtClean="0"/>
          </a:p>
          <a:p>
            <a:r>
              <a:rPr kumimoji="1" lang="zh-CN" altLang="en-US" dirty="0" smtClean="0"/>
              <a:t>解决方案是，</a:t>
            </a:r>
          </a:p>
          <a:p>
            <a:pPr marL="228600" indent="-228600">
              <a:buAutoNum type="arabicPeriod"/>
            </a:pPr>
            <a:r>
              <a:rPr kumimoji="1" lang="zh-CN" altLang="en-US" dirty="0" smtClean="0"/>
              <a:t>不允许</a:t>
            </a:r>
            <a:r>
              <a:rPr kumimoji="1" lang="en-US" altLang="zh-CN" dirty="0" smtClean="0"/>
              <a:t>2</a:t>
            </a:r>
            <a:r>
              <a:rPr kumimoji="1" lang="zh-CN" altLang="en-US" dirty="0" smtClean="0"/>
              <a:t>和</a:t>
            </a:r>
            <a:r>
              <a:rPr kumimoji="1" lang="en-US" altLang="zh-CN" dirty="0" smtClean="0"/>
              <a:t>3</a:t>
            </a:r>
            <a:r>
              <a:rPr kumimoji="1" lang="zh-CN" altLang="en-US" dirty="0" smtClean="0"/>
              <a:t>重排序</a:t>
            </a:r>
          </a:p>
          <a:p>
            <a:pPr marL="228600" indent="-228600">
              <a:buAutoNum type="arabicPeriod"/>
            </a:pPr>
            <a:r>
              <a:rPr kumimoji="1" lang="zh-CN" altLang="en-US" dirty="0" smtClean="0"/>
              <a:t>允许</a:t>
            </a:r>
            <a:r>
              <a:rPr kumimoji="1" lang="en-US" altLang="zh-CN" dirty="0" smtClean="0"/>
              <a:t>2</a:t>
            </a:r>
            <a:r>
              <a:rPr kumimoji="1" lang="zh-CN" altLang="en-US" dirty="0" smtClean="0"/>
              <a:t>和</a:t>
            </a:r>
            <a:r>
              <a:rPr kumimoji="1" lang="en-US" altLang="zh-CN" dirty="0" smtClean="0"/>
              <a:t>3</a:t>
            </a:r>
            <a:r>
              <a:rPr kumimoji="1" lang="zh-CN" altLang="en-US" dirty="0" smtClean="0"/>
              <a:t>重排序，但不允许其他线程“看到”这个重排序。</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25</a:t>
            </a:fld>
            <a:endParaRPr lang="zh-CN" altLang="en-US"/>
          </a:p>
        </p:txBody>
      </p:sp>
    </p:spTree>
    <p:extLst>
      <p:ext uri="{BB962C8B-B14F-4D97-AF65-F5344CB8AC3E}">
        <p14:creationId xmlns:p14="http://schemas.microsoft.com/office/powerpoint/2010/main" val="1978502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当声明对象的引用为</a:t>
            </a:r>
            <a:r>
              <a:rPr kumimoji="1" lang="en-US" altLang="zh-CN" dirty="0" smtClean="0"/>
              <a:t>volatile</a:t>
            </a:r>
            <a:r>
              <a:rPr kumimoji="1" lang="zh-CN" altLang="en-US" dirty="0" smtClean="0"/>
              <a:t>后，</a:t>
            </a:r>
            <a:r>
              <a:rPr kumimoji="1" lang="en-US" altLang="zh-CN" dirty="0" smtClean="0"/>
              <a:t>2</a:t>
            </a:r>
            <a:r>
              <a:rPr kumimoji="1" lang="zh-CN" altLang="en-US" dirty="0" smtClean="0"/>
              <a:t>、</a:t>
            </a:r>
            <a:r>
              <a:rPr kumimoji="1" lang="en-US" altLang="zh-CN" dirty="0" smtClean="0"/>
              <a:t>3</a:t>
            </a:r>
            <a:r>
              <a:rPr kumimoji="1" lang="zh-CN" altLang="en-US" dirty="0" smtClean="0"/>
              <a:t>之前的重排序，在多线程环境下会被禁止。</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26</a:t>
            </a:fld>
            <a:endParaRPr lang="zh-CN" altLang="en-US"/>
          </a:p>
        </p:txBody>
      </p:sp>
    </p:spTree>
    <p:extLst>
      <p:ext uri="{BB962C8B-B14F-4D97-AF65-F5344CB8AC3E}">
        <p14:creationId xmlns:p14="http://schemas.microsoft.com/office/powerpoint/2010/main" val="63644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使用</a:t>
            </a:r>
            <a:r>
              <a:rPr kumimoji="1" lang="en-US" altLang="zh-CN" dirty="0" smtClean="0"/>
              <a:t>wait()</a:t>
            </a:r>
            <a:r>
              <a:rPr kumimoji="1" lang="zh-CN" altLang="en-US" dirty="0" smtClean="0"/>
              <a:t>、</a:t>
            </a:r>
            <a:r>
              <a:rPr kumimoji="1" lang="en-US" altLang="zh-CN" dirty="0" smtClean="0"/>
              <a:t>notify()</a:t>
            </a:r>
            <a:r>
              <a:rPr kumimoji="1" lang="zh-CN" altLang="en-US" dirty="0" smtClean="0"/>
              <a:t>和</a:t>
            </a:r>
            <a:r>
              <a:rPr kumimoji="1" lang="en-US" altLang="zh-CN" dirty="0" err="1" smtClean="0"/>
              <a:t>notifyAll</a:t>
            </a:r>
            <a:r>
              <a:rPr kumimoji="1" lang="en-US" altLang="zh-CN" dirty="0" smtClean="0"/>
              <a:t>()</a:t>
            </a:r>
            <a:r>
              <a:rPr kumimoji="1" lang="zh-CN" altLang="en-US" dirty="0" smtClean="0"/>
              <a:t>时需要先对调用对象加锁。</a:t>
            </a:r>
          </a:p>
          <a:p>
            <a:r>
              <a:rPr kumimoji="1" lang="zh-CN" altLang="en-US" dirty="0" smtClean="0"/>
              <a:t>使用</a:t>
            </a:r>
            <a:r>
              <a:rPr kumimoji="1" lang="en-US" altLang="zh-CN" dirty="0" smtClean="0"/>
              <a:t>wait()</a:t>
            </a:r>
            <a:r>
              <a:rPr kumimoji="1" lang="zh-CN" altLang="en-US" dirty="0" smtClean="0"/>
              <a:t>方法后，线程状态由</a:t>
            </a:r>
            <a:r>
              <a:rPr kumimoji="1" lang="en-US" altLang="zh-CN" dirty="0" smtClean="0"/>
              <a:t>RUNNING</a:t>
            </a:r>
            <a:r>
              <a:rPr kumimoji="1" lang="zh-CN" altLang="en-US" dirty="0" smtClean="0"/>
              <a:t>变为</a:t>
            </a:r>
            <a:r>
              <a:rPr kumimoji="1" lang="en-US" altLang="zh-CN" dirty="0" smtClean="0"/>
              <a:t>WAITING</a:t>
            </a:r>
            <a:r>
              <a:rPr kumimoji="1" lang="zh-CN" altLang="en-US" dirty="0" smtClean="0"/>
              <a:t>，并将当前线程放置到对象的等待队列。</a:t>
            </a:r>
          </a:p>
          <a:p>
            <a:r>
              <a:rPr kumimoji="1" lang="en-US" altLang="zh-CN" dirty="0" smtClean="0"/>
              <a:t>Notify()</a:t>
            </a:r>
            <a:r>
              <a:rPr kumimoji="1" lang="zh-CN" altLang="en-US" dirty="0" smtClean="0"/>
              <a:t>或</a:t>
            </a:r>
            <a:r>
              <a:rPr kumimoji="1" lang="en-US" altLang="zh-CN" dirty="0" err="1" smtClean="0"/>
              <a:t>notifyAll</a:t>
            </a:r>
            <a:r>
              <a:rPr kumimoji="1" lang="en-US" altLang="zh-CN" dirty="0" smtClean="0"/>
              <a:t>()</a:t>
            </a:r>
            <a:r>
              <a:rPr kumimoji="1" lang="zh-CN" altLang="en-US" dirty="0" smtClean="0"/>
              <a:t>方法调用后，等待线程依旧不会从</a:t>
            </a:r>
            <a:r>
              <a:rPr kumimoji="1" lang="en-US" altLang="zh-CN" dirty="0" smtClean="0"/>
              <a:t>wait()</a:t>
            </a:r>
            <a:r>
              <a:rPr kumimoji="1" lang="zh-CN" altLang="en-US" dirty="0" smtClean="0"/>
              <a:t>返回，需要调用</a:t>
            </a:r>
            <a:r>
              <a:rPr kumimoji="1" lang="en-US" altLang="zh-CN" dirty="0" smtClean="0"/>
              <a:t>notify()</a:t>
            </a:r>
            <a:r>
              <a:rPr kumimoji="1" lang="zh-CN" altLang="en-US" dirty="0" smtClean="0"/>
              <a:t>或</a:t>
            </a:r>
            <a:r>
              <a:rPr kumimoji="1" lang="en-US" altLang="zh-CN" dirty="0" err="1" smtClean="0"/>
              <a:t>notifAll</a:t>
            </a:r>
            <a:r>
              <a:rPr kumimoji="1" lang="en-US" altLang="zh-CN" dirty="0" smtClean="0"/>
              <a:t>()</a:t>
            </a:r>
            <a:r>
              <a:rPr kumimoji="1" lang="zh-CN" altLang="en-US" dirty="0" smtClean="0"/>
              <a:t>的线程释放锁之后，等待线程才有机会从</a:t>
            </a:r>
            <a:r>
              <a:rPr kumimoji="1" lang="en-US" altLang="zh-CN" dirty="0" smtClean="0"/>
              <a:t>wait()</a:t>
            </a:r>
            <a:r>
              <a:rPr kumimoji="1" lang="zh-CN" altLang="en-US" dirty="0" smtClean="0"/>
              <a:t>返回。</a:t>
            </a:r>
          </a:p>
          <a:p>
            <a:r>
              <a:rPr kumimoji="1" lang="en-US" altLang="zh-CN" dirty="0" smtClean="0"/>
              <a:t>Notify()</a:t>
            </a:r>
            <a:r>
              <a:rPr kumimoji="1" lang="zh-CN" altLang="en-US" dirty="0" smtClean="0"/>
              <a:t>方法将等待队列中的一个等待线程从等待队列中移到同步队列中，而</a:t>
            </a:r>
            <a:r>
              <a:rPr kumimoji="1" lang="en-US" altLang="zh-CN" dirty="0" err="1" smtClean="0"/>
              <a:t>notifyAll</a:t>
            </a:r>
            <a:r>
              <a:rPr kumimoji="1" lang="en-US" altLang="zh-CN" dirty="0" smtClean="0"/>
              <a:t>()</a:t>
            </a:r>
            <a:r>
              <a:rPr kumimoji="1" lang="zh-CN" altLang="en-US" dirty="0" smtClean="0"/>
              <a:t>方法则是将等待队列中所有的线程全部移到同步队列，被移动的线程状态由</a:t>
            </a:r>
            <a:r>
              <a:rPr kumimoji="1" lang="en-US" altLang="zh-CN" dirty="0" smtClean="0"/>
              <a:t>WAITING</a:t>
            </a:r>
            <a:r>
              <a:rPr kumimoji="1" lang="zh-CN" altLang="en-US" dirty="0" smtClean="0"/>
              <a:t>变为</a:t>
            </a:r>
            <a:r>
              <a:rPr kumimoji="1" lang="en-US" altLang="zh-CN" dirty="0" smtClean="0"/>
              <a:t>BLOCKED</a:t>
            </a:r>
            <a:r>
              <a:rPr kumimoji="1" lang="zh-CN" altLang="en-US" dirty="0" smtClean="0"/>
              <a:t>。</a:t>
            </a:r>
          </a:p>
          <a:p>
            <a:r>
              <a:rPr kumimoji="1" lang="zh-CN" altLang="en-US" dirty="0" smtClean="0"/>
              <a:t>从</a:t>
            </a:r>
            <a:r>
              <a:rPr kumimoji="1" lang="en-US" altLang="zh-CN" dirty="0" smtClean="0"/>
              <a:t>wait()</a:t>
            </a:r>
            <a:r>
              <a:rPr kumimoji="1" lang="zh-CN" altLang="en-US" dirty="0" smtClean="0"/>
              <a:t>方法返回的前提是获得了调用对象的锁。</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27</a:t>
            </a:fld>
            <a:endParaRPr lang="zh-CN" altLang="en-US"/>
          </a:p>
        </p:txBody>
      </p:sp>
    </p:spTree>
    <p:extLst>
      <p:ext uri="{BB962C8B-B14F-4D97-AF65-F5344CB8AC3E}">
        <p14:creationId xmlns:p14="http://schemas.microsoft.com/office/powerpoint/2010/main" val="2144958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使用</a:t>
            </a:r>
            <a:r>
              <a:rPr kumimoji="1" lang="en-US" altLang="zh-CN" dirty="0" smtClean="0"/>
              <a:t>wait()</a:t>
            </a:r>
            <a:r>
              <a:rPr kumimoji="1" lang="zh-CN" altLang="en-US" dirty="0" smtClean="0"/>
              <a:t>、</a:t>
            </a:r>
            <a:r>
              <a:rPr kumimoji="1" lang="en-US" altLang="zh-CN" dirty="0" smtClean="0"/>
              <a:t>notify()</a:t>
            </a:r>
            <a:r>
              <a:rPr kumimoji="1" lang="zh-CN" altLang="en-US" dirty="0" smtClean="0"/>
              <a:t>和</a:t>
            </a:r>
            <a:r>
              <a:rPr kumimoji="1" lang="en-US" altLang="zh-CN" dirty="0" err="1" smtClean="0"/>
              <a:t>notifyAll</a:t>
            </a:r>
            <a:r>
              <a:rPr kumimoji="1" lang="en-US" altLang="zh-CN" dirty="0" smtClean="0"/>
              <a:t>()</a:t>
            </a:r>
            <a:r>
              <a:rPr kumimoji="1" lang="zh-CN" altLang="en-US" dirty="0" smtClean="0"/>
              <a:t>时需要先对调用对象加锁。</a:t>
            </a:r>
          </a:p>
          <a:p>
            <a:r>
              <a:rPr kumimoji="1" lang="zh-CN" altLang="en-US" dirty="0" smtClean="0"/>
              <a:t>使用</a:t>
            </a:r>
            <a:r>
              <a:rPr kumimoji="1" lang="en-US" altLang="zh-CN" dirty="0" smtClean="0"/>
              <a:t>wait()</a:t>
            </a:r>
            <a:r>
              <a:rPr kumimoji="1" lang="zh-CN" altLang="en-US" dirty="0" smtClean="0"/>
              <a:t>方法后，线程状态由</a:t>
            </a:r>
            <a:r>
              <a:rPr kumimoji="1" lang="en-US" altLang="zh-CN" dirty="0" smtClean="0"/>
              <a:t>RUNNING</a:t>
            </a:r>
            <a:r>
              <a:rPr kumimoji="1" lang="zh-CN" altLang="en-US" dirty="0" smtClean="0"/>
              <a:t>变为</a:t>
            </a:r>
            <a:r>
              <a:rPr kumimoji="1" lang="en-US" altLang="zh-CN" dirty="0" smtClean="0"/>
              <a:t>WAITING</a:t>
            </a:r>
            <a:r>
              <a:rPr kumimoji="1" lang="zh-CN" altLang="en-US" dirty="0" smtClean="0"/>
              <a:t>，并将当前线程放置到对象的等待队列。</a:t>
            </a:r>
          </a:p>
          <a:p>
            <a:r>
              <a:rPr kumimoji="1" lang="en-US" altLang="zh-CN" dirty="0" smtClean="0"/>
              <a:t>Notify()</a:t>
            </a:r>
            <a:r>
              <a:rPr kumimoji="1" lang="zh-CN" altLang="en-US" dirty="0" smtClean="0"/>
              <a:t>或</a:t>
            </a:r>
            <a:r>
              <a:rPr kumimoji="1" lang="en-US" altLang="zh-CN" dirty="0" err="1" smtClean="0"/>
              <a:t>notifyAll</a:t>
            </a:r>
            <a:r>
              <a:rPr kumimoji="1" lang="en-US" altLang="zh-CN" dirty="0" smtClean="0"/>
              <a:t>()</a:t>
            </a:r>
            <a:r>
              <a:rPr kumimoji="1" lang="zh-CN" altLang="en-US" dirty="0" smtClean="0"/>
              <a:t>方法调用后，等待线程依旧不会从</a:t>
            </a:r>
            <a:r>
              <a:rPr kumimoji="1" lang="en-US" altLang="zh-CN" dirty="0" smtClean="0"/>
              <a:t>wait()</a:t>
            </a:r>
            <a:r>
              <a:rPr kumimoji="1" lang="zh-CN" altLang="en-US" dirty="0" smtClean="0"/>
              <a:t>返回，需要调用</a:t>
            </a:r>
            <a:r>
              <a:rPr kumimoji="1" lang="en-US" altLang="zh-CN" dirty="0" smtClean="0"/>
              <a:t>notify()</a:t>
            </a:r>
            <a:r>
              <a:rPr kumimoji="1" lang="zh-CN" altLang="en-US" dirty="0" smtClean="0"/>
              <a:t>或</a:t>
            </a:r>
            <a:r>
              <a:rPr kumimoji="1" lang="en-US" altLang="zh-CN" dirty="0" err="1" smtClean="0"/>
              <a:t>notifAll</a:t>
            </a:r>
            <a:r>
              <a:rPr kumimoji="1" lang="en-US" altLang="zh-CN" dirty="0" smtClean="0"/>
              <a:t>()</a:t>
            </a:r>
            <a:r>
              <a:rPr kumimoji="1" lang="zh-CN" altLang="en-US" dirty="0" smtClean="0"/>
              <a:t>的线程释放锁之后，等待线程才有机会从</a:t>
            </a:r>
            <a:r>
              <a:rPr kumimoji="1" lang="en-US" altLang="zh-CN" dirty="0" smtClean="0"/>
              <a:t>wait()</a:t>
            </a:r>
            <a:r>
              <a:rPr kumimoji="1" lang="zh-CN" altLang="en-US" dirty="0" smtClean="0"/>
              <a:t>返回。</a:t>
            </a:r>
          </a:p>
          <a:p>
            <a:r>
              <a:rPr kumimoji="1" lang="en-US" altLang="zh-CN" dirty="0" smtClean="0"/>
              <a:t>Notify()</a:t>
            </a:r>
            <a:r>
              <a:rPr kumimoji="1" lang="zh-CN" altLang="en-US" dirty="0" smtClean="0"/>
              <a:t>方法将等待队列中的一个等待线程从等待队列中移到同步队列中，而</a:t>
            </a:r>
            <a:r>
              <a:rPr kumimoji="1" lang="en-US" altLang="zh-CN" dirty="0" err="1" smtClean="0"/>
              <a:t>notifyAll</a:t>
            </a:r>
            <a:r>
              <a:rPr kumimoji="1" lang="en-US" altLang="zh-CN" dirty="0" smtClean="0"/>
              <a:t>()</a:t>
            </a:r>
            <a:r>
              <a:rPr kumimoji="1" lang="zh-CN" altLang="en-US" dirty="0" smtClean="0"/>
              <a:t>方法则是将等待队列中所有的线程全部移到同步队列，被移动的线程状态由</a:t>
            </a:r>
            <a:r>
              <a:rPr kumimoji="1" lang="en-US" altLang="zh-CN" dirty="0" smtClean="0"/>
              <a:t>WAITING</a:t>
            </a:r>
            <a:r>
              <a:rPr kumimoji="1" lang="zh-CN" altLang="en-US" dirty="0" smtClean="0"/>
              <a:t>变为</a:t>
            </a:r>
            <a:r>
              <a:rPr kumimoji="1" lang="en-US" altLang="zh-CN" dirty="0" smtClean="0"/>
              <a:t>BLOCKED</a:t>
            </a:r>
            <a:r>
              <a:rPr kumimoji="1" lang="zh-CN" altLang="en-US" dirty="0" smtClean="0"/>
              <a:t>。</a:t>
            </a:r>
          </a:p>
          <a:p>
            <a:r>
              <a:rPr kumimoji="1" lang="zh-CN" altLang="en-US" dirty="0" smtClean="0"/>
              <a:t>从</a:t>
            </a:r>
            <a:r>
              <a:rPr kumimoji="1" lang="en-US" altLang="zh-CN" dirty="0" smtClean="0"/>
              <a:t>wait()</a:t>
            </a:r>
            <a:r>
              <a:rPr kumimoji="1" lang="zh-CN" altLang="en-US" dirty="0" smtClean="0"/>
              <a:t>方法返回的前提是获得了调用对象的锁。</a:t>
            </a:r>
          </a:p>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28</a:t>
            </a:fld>
            <a:endParaRPr lang="zh-CN" altLang="en-US"/>
          </a:p>
        </p:txBody>
      </p:sp>
    </p:spTree>
    <p:extLst>
      <p:ext uri="{BB962C8B-B14F-4D97-AF65-F5344CB8AC3E}">
        <p14:creationId xmlns:p14="http://schemas.microsoft.com/office/powerpoint/2010/main" val="134422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29</a:t>
            </a:fld>
            <a:endParaRPr lang="zh-CN" altLang="en-US"/>
          </a:p>
        </p:txBody>
      </p:sp>
    </p:spTree>
    <p:extLst>
      <p:ext uri="{BB962C8B-B14F-4D97-AF65-F5344CB8AC3E}">
        <p14:creationId xmlns:p14="http://schemas.microsoft.com/office/powerpoint/2010/main" val="1950035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从整体来看，这两个步骤实质上是线程</a:t>
            </a:r>
            <a:r>
              <a:rPr kumimoji="1" lang="en-US" altLang="zh-CN" dirty="0" smtClean="0"/>
              <a:t>A</a:t>
            </a:r>
            <a:r>
              <a:rPr kumimoji="1" lang="zh-CN" altLang="en-US" dirty="0" smtClean="0"/>
              <a:t>向线程</a:t>
            </a:r>
            <a:r>
              <a:rPr kumimoji="1" lang="en-US" altLang="zh-CN" dirty="0" smtClean="0"/>
              <a:t>B</a:t>
            </a:r>
            <a:r>
              <a:rPr kumimoji="1" lang="zh-CN" altLang="en-US" dirty="0" smtClean="0"/>
              <a:t>发送消息，而这个通信过程必须要经过主内存。</a:t>
            </a:r>
            <a:r>
              <a:rPr kumimoji="1" lang="en-US" altLang="zh-CN" dirty="0" smtClean="0"/>
              <a:t>JMM</a:t>
            </a:r>
            <a:r>
              <a:rPr kumimoji="1" lang="zh-CN" altLang="en-US" dirty="0" smtClean="0"/>
              <a:t>通过控制主内存与各个线程的本地内存之间的交互，来为</a:t>
            </a:r>
            <a:r>
              <a:rPr kumimoji="1" lang="en-US" altLang="zh-CN" dirty="0" smtClean="0"/>
              <a:t>Java</a:t>
            </a:r>
            <a:r>
              <a:rPr kumimoji="1" lang="zh-CN" altLang="en-US" dirty="0" smtClean="0"/>
              <a:t>程序员提供内存可见性保证。</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4</a:t>
            </a:fld>
            <a:endParaRPr lang="zh-CN" altLang="en-US"/>
          </a:p>
        </p:txBody>
      </p:sp>
    </p:spTree>
    <p:extLst>
      <p:ext uri="{BB962C8B-B14F-4D97-AF65-F5344CB8AC3E}">
        <p14:creationId xmlns:p14="http://schemas.microsoft.com/office/powerpoint/2010/main" val="959666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为什么会出现</a:t>
            </a:r>
            <a:r>
              <a:rPr kumimoji="1" lang="en-US" altLang="zh-CN" dirty="0" smtClean="0"/>
              <a:t>x=y=0</a:t>
            </a:r>
            <a:r>
              <a:rPr kumimoji="1" lang="zh-CN" altLang="en-US" dirty="0" smtClean="0"/>
              <a:t>的情况呢？</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5</a:t>
            </a:fld>
            <a:endParaRPr lang="zh-CN" altLang="en-US"/>
          </a:p>
        </p:txBody>
      </p:sp>
    </p:spTree>
    <p:extLst>
      <p:ext uri="{BB962C8B-B14F-4D97-AF65-F5344CB8AC3E}">
        <p14:creationId xmlns:p14="http://schemas.microsoft.com/office/powerpoint/2010/main" val="267230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处理器</a:t>
            </a:r>
            <a:r>
              <a:rPr kumimoji="1" lang="en-US" altLang="zh-CN" dirty="0" smtClean="0"/>
              <a:t>A</a:t>
            </a:r>
            <a:r>
              <a:rPr kumimoji="1" lang="zh-CN" altLang="en-US" dirty="0" smtClean="0"/>
              <a:t>和处理器</a:t>
            </a:r>
            <a:r>
              <a:rPr kumimoji="1" lang="en-US" altLang="zh-CN" dirty="0" smtClean="0"/>
              <a:t>B</a:t>
            </a:r>
            <a:r>
              <a:rPr kumimoji="1" lang="zh-CN" altLang="en-US" dirty="0" smtClean="0"/>
              <a:t>可以同时把共享变量写入自己的写缓冲区（</a:t>
            </a:r>
            <a:r>
              <a:rPr kumimoji="1" lang="en-US" altLang="zh-CN" dirty="0" smtClean="0"/>
              <a:t>A1,</a:t>
            </a:r>
            <a:r>
              <a:rPr kumimoji="1" lang="zh-CN" altLang="en-US" baseline="0" dirty="0" smtClean="0"/>
              <a:t> </a:t>
            </a:r>
            <a:r>
              <a:rPr kumimoji="1" lang="en-US" altLang="zh-CN" baseline="0" dirty="0" smtClean="0"/>
              <a:t>B1</a:t>
            </a:r>
            <a:r>
              <a:rPr kumimoji="1" lang="zh-CN" altLang="en-US" dirty="0" smtClean="0"/>
              <a:t>），然后从内存中读取另一个共享变量（</a:t>
            </a:r>
            <a:r>
              <a:rPr kumimoji="1" lang="en-US" altLang="zh-CN" dirty="0" smtClean="0"/>
              <a:t>A2,</a:t>
            </a:r>
            <a:r>
              <a:rPr kumimoji="1" lang="zh-CN" altLang="en-US" baseline="0" dirty="0" smtClean="0"/>
              <a:t> </a:t>
            </a:r>
            <a:r>
              <a:rPr kumimoji="1" lang="en-US" altLang="zh-CN" baseline="0" dirty="0" smtClean="0"/>
              <a:t>B2</a:t>
            </a:r>
            <a:r>
              <a:rPr kumimoji="1" lang="zh-CN" altLang="en-US" dirty="0" smtClean="0"/>
              <a:t>），最后才把自己写缓冲区中保存的脏数据刷新到内存中（</a:t>
            </a:r>
            <a:r>
              <a:rPr kumimoji="1" lang="en-US" altLang="zh-CN" dirty="0" smtClean="0"/>
              <a:t>A3,</a:t>
            </a:r>
            <a:r>
              <a:rPr kumimoji="1" lang="zh-CN" altLang="en-US" dirty="0" smtClean="0"/>
              <a:t> </a:t>
            </a:r>
            <a:r>
              <a:rPr kumimoji="1" lang="en-US" altLang="zh-CN" dirty="0" smtClean="0"/>
              <a:t>B3</a:t>
            </a:r>
            <a:r>
              <a:rPr kumimoji="1" lang="zh-CN" altLang="en-US" dirty="0" smtClean="0"/>
              <a:t>），程序就可以得到</a:t>
            </a:r>
            <a:r>
              <a:rPr kumimoji="1" lang="en-US" altLang="zh-CN" dirty="0" smtClean="0"/>
              <a:t>x</a:t>
            </a:r>
            <a:r>
              <a:rPr kumimoji="1" lang="zh-CN" altLang="en-US" dirty="0" smtClean="0"/>
              <a:t> </a:t>
            </a:r>
            <a:r>
              <a:rPr kumimoji="1" lang="en-US" altLang="zh-CN" dirty="0" smtClean="0"/>
              <a:t>=</a:t>
            </a:r>
            <a:r>
              <a:rPr kumimoji="1" lang="zh-CN" altLang="en-US" dirty="0" smtClean="0"/>
              <a:t> </a:t>
            </a:r>
            <a:r>
              <a:rPr kumimoji="1" lang="en-US" altLang="zh-CN" dirty="0" smtClean="0"/>
              <a:t>y</a:t>
            </a:r>
            <a:r>
              <a:rPr kumimoji="1" lang="zh-CN" altLang="en-US" dirty="0" smtClean="0"/>
              <a:t> </a:t>
            </a:r>
            <a:r>
              <a:rPr kumimoji="1" lang="en-US" altLang="zh-CN" dirty="0" smtClean="0"/>
              <a:t>=</a:t>
            </a:r>
            <a:r>
              <a:rPr kumimoji="1" lang="zh-CN" altLang="en-US" dirty="0" smtClean="0"/>
              <a:t> </a:t>
            </a:r>
            <a:r>
              <a:rPr kumimoji="1" lang="en-US" altLang="zh-CN" dirty="0" smtClean="0"/>
              <a:t>0</a:t>
            </a:r>
            <a:r>
              <a:rPr kumimoji="1" lang="zh-CN" altLang="en-US" dirty="0" smtClean="0"/>
              <a:t>的结果。</a:t>
            </a:r>
          </a:p>
          <a:p>
            <a:endParaRPr kumimoji="1" lang="zh-CN" altLang="en-US" dirty="0" smtClean="0"/>
          </a:p>
          <a:p>
            <a:r>
              <a:rPr kumimoji="1" lang="zh-CN" altLang="en-US" dirty="0" smtClean="0"/>
              <a:t>从内存操作实际发生的顺序来看，直到处理器</a:t>
            </a:r>
            <a:r>
              <a:rPr kumimoji="1" lang="en-US" altLang="zh-CN" dirty="0" smtClean="0"/>
              <a:t>A</a:t>
            </a:r>
            <a:r>
              <a:rPr kumimoji="1" lang="zh-CN" altLang="en-US" dirty="0" smtClean="0"/>
              <a:t>执行</a:t>
            </a:r>
            <a:r>
              <a:rPr kumimoji="1" lang="en-US" altLang="zh-CN" dirty="0" smtClean="0"/>
              <a:t>A3</a:t>
            </a:r>
            <a:r>
              <a:rPr kumimoji="1" lang="zh-CN" altLang="en-US" dirty="0" smtClean="0"/>
              <a:t>刷新自己的写缓存区，写操作</a:t>
            </a:r>
            <a:r>
              <a:rPr kumimoji="1" lang="en-US" altLang="zh-CN" dirty="0" smtClean="0"/>
              <a:t>A1</a:t>
            </a:r>
            <a:r>
              <a:rPr kumimoji="1" lang="zh-CN" altLang="en-US" dirty="0" smtClean="0"/>
              <a:t>才算真正执行了。虽然处理器</a:t>
            </a:r>
            <a:r>
              <a:rPr kumimoji="1" lang="en-US" altLang="zh-CN" dirty="0" smtClean="0"/>
              <a:t>A</a:t>
            </a:r>
            <a:r>
              <a:rPr kumimoji="1" lang="zh-CN" altLang="en-US" dirty="0" smtClean="0"/>
              <a:t>执行内存操作的顺序为：</a:t>
            </a:r>
            <a:r>
              <a:rPr kumimoji="1" lang="en-US" altLang="zh-CN" dirty="0" smtClean="0"/>
              <a:t>A1</a:t>
            </a:r>
            <a:r>
              <a:rPr kumimoji="1" lang="zh-CN" altLang="en-US" dirty="0" smtClean="0"/>
              <a:t>→ </a:t>
            </a:r>
            <a:r>
              <a:rPr kumimoji="1" lang="en-US" altLang="zh-CN" dirty="0" smtClean="0"/>
              <a:t>A2</a:t>
            </a:r>
            <a:r>
              <a:rPr kumimoji="1" lang="zh-CN" altLang="en-US" dirty="0" smtClean="0"/>
              <a:t>，但内存操作实际发生的顺序却是</a:t>
            </a:r>
            <a:r>
              <a:rPr kumimoji="1" lang="en-US" altLang="zh-CN" dirty="0" smtClean="0"/>
              <a:t>A2</a:t>
            </a:r>
            <a:r>
              <a:rPr kumimoji="1" lang="zh-CN" altLang="en-US" dirty="0" smtClean="0"/>
              <a:t> → </a:t>
            </a:r>
            <a:r>
              <a:rPr kumimoji="1" lang="en-US" altLang="zh-CN" dirty="0" smtClean="0"/>
              <a:t>A1</a:t>
            </a:r>
            <a:r>
              <a:rPr kumimoji="1" lang="zh-CN" altLang="en-US" dirty="0" smtClean="0"/>
              <a:t>。此时，处理器</a:t>
            </a:r>
            <a:r>
              <a:rPr kumimoji="1" lang="en-US" altLang="zh-CN" dirty="0" smtClean="0"/>
              <a:t>A</a:t>
            </a:r>
            <a:r>
              <a:rPr kumimoji="1" lang="zh-CN" altLang="en-US" dirty="0" smtClean="0"/>
              <a:t>的内存操作被重排序了。</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6</a:t>
            </a:fld>
            <a:endParaRPr lang="zh-CN" altLang="en-US"/>
          </a:p>
        </p:txBody>
      </p:sp>
    </p:spTree>
    <p:extLst>
      <p:ext uri="{BB962C8B-B14F-4D97-AF65-F5344CB8AC3E}">
        <p14:creationId xmlns:p14="http://schemas.microsoft.com/office/powerpoint/2010/main" val="162347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为了保证内存可见性，</a:t>
            </a:r>
            <a:r>
              <a:rPr kumimoji="1" lang="en-US" altLang="zh-CN" dirty="0" smtClean="0"/>
              <a:t>Java</a:t>
            </a:r>
            <a:r>
              <a:rPr kumimoji="1" lang="zh-CN" altLang="en-US" dirty="0" smtClean="0"/>
              <a:t>编译器在生成指令序列的适当位置会插入内存屏障指令来静止特定类型的处理器重排序。</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7</a:t>
            </a:fld>
            <a:endParaRPr lang="zh-CN" altLang="en-US"/>
          </a:p>
        </p:txBody>
      </p:sp>
    </p:spTree>
    <p:extLst>
      <p:ext uri="{BB962C8B-B14F-4D97-AF65-F5344CB8AC3E}">
        <p14:creationId xmlns:p14="http://schemas.microsoft.com/office/powerpoint/2010/main" val="51509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顺序一致性内存模型是一个理想化的理论参考模型，它为程序员提供了极强的内存可见性保证。</a:t>
            </a:r>
          </a:p>
          <a:p>
            <a:endParaRPr kumimoji="1" lang="zh-CN" altLang="en-US" dirty="0" smtClean="0"/>
          </a:p>
          <a:p>
            <a:r>
              <a:rPr kumimoji="1" lang="zh-CN" altLang="en-US" dirty="0" smtClean="0"/>
              <a:t>在顺序一致性模型中，每个操作都必须原子执行且立刻对所有线程可见。</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8</a:t>
            </a:fld>
            <a:endParaRPr lang="zh-CN" altLang="en-US"/>
          </a:p>
        </p:txBody>
      </p:sp>
    </p:spTree>
    <p:extLst>
      <p:ext uri="{BB962C8B-B14F-4D97-AF65-F5344CB8AC3E}">
        <p14:creationId xmlns:p14="http://schemas.microsoft.com/office/powerpoint/2010/main" val="694659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9</a:t>
            </a:fld>
            <a:endParaRPr lang="zh-CN" altLang="en-US"/>
          </a:p>
        </p:txBody>
      </p:sp>
    </p:spTree>
    <p:extLst>
      <p:ext uri="{BB962C8B-B14F-4D97-AF65-F5344CB8AC3E}">
        <p14:creationId xmlns:p14="http://schemas.microsoft.com/office/powerpoint/2010/main" val="74880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线程</a:t>
            </a:r>
            <a:r>
              <a:rPr kumimoji="1" lang="en-US" altLang="zh-CN" dirty="0" smtClean="0"/>
              <a:t>A</a:t>
            </a:r>
            <a:r>
              <a:rPr kumimoji="1" lang="zh-CN" altLang="en-US" dirty="0" smtClean="0"/>
              <a:t>和线程</a:t>
            </a:r>
            <a:r>
              <a:rPr kumimoji="1" lang="en-US" altLang="zh-CN" dirty="0" smtClean="0"/>
              <a:t>B</a:t>
            </a:r>
            <a:r>
              <a:rPr kumimoji="1" lang="zh-CN" altLang="en-US" dirty="0" smtClean="0"/>
              <a:t>看到的执行顺序都是</a:t>
            </a:r>
            <a:r>
              <a:rPr kumimoji="1" lang="en-US" altLang="zh-CN" dirty="0" smtClean="0"/>
              <a:t>B1</a:t>
            </a:r>
            <a:r>
              <a:rPr kumimoji="1" lang="zh-CN" altLang="en-US" dirty="0" smtClean="0"/>
              <a:t>→</a:t>
            </a:r>
            <a:r>
              <a:rPr kumimoji="1" lang="en-US" altLang="zh-CN" dirty="0" smtClean="0"/>
              <a:t>A1</a:t>
            </a:r>
            <a:r>
              <a:rPr kumimoji="1" lang="zh-CN" altLang="en-US" dirty="0" smtClean="0"/>
              <a:t>→</a:t>
            </a:r>
            <a:r>
              <a:rPr kumimoji="1" lang="en-US" altLang="zh-CN" dirty="0" smtClean="0"/>
              <a:t>A2</a:t>
            </a:r>
            <a:r>
              <a:rPr kumimoji="1" lang="zh-CN" altLang="en-US" dirty="0" smtClean="0"/>
              <a:t>→</a:t>
            </a:r>
            <a:r>
              <a:rPr kumimoji="1" lang="en-US" altLang="zh-CN" dirty="0" smtClean="0"/>
              <a:t>B2</a:t>
            </a:r>
            <a:r>
              <a:rPr kumimoji="1" lang="zh-CN" altLang="en-US" dirty="0" smtClean="0"/>
              <a:t>→</a:t>
            </a:r>
            <a:r>
              <a:rPr kumimoji="1" lang="en-US" altLang="zh-CN" dirty="0" smtClean="0"/>
              <a:t>A3</a:t>
            </a:r>
            <a:r>
              <a:rPr kumimoji="1" lang="zh-CN" altLang="en-US" dirty="0" smtClean="0"/>
              <a:t>→</a:t>
            </a:r>
            <a:r>
              <a:rPr kumimoji="1" lang="en-US" altLang="zh-CN" dirty="0" smtClean="0"/>
              <a:t>B3</a:t>
            </a:r>
            <a:r>
              <a:rPr kumimoji="1" lang="zh-CN" altLang="en-US" dirty="0" smtClean="0"/>
              <a:t>，之所以能得到这个保证是因为顺序一致性内存模型中的每个操作必须立即对任意线程可见。</a:t>
            </a:r>
          </a:p>
          <a:p>
            <a:endParaRPr kumimoji="1" lang="zh-CN" altLang="en-US" dirty="0" smtClean="0"/>
          </a:p>
          <a:p>
            <a:r>
              <a:rPr kumimoji="1" lang="zh-CN" altLang="en-US" dirty="0" smtClean="0"/>
              <a:t>但是，在</a:t>
            </a:r>
            <a:r>
              <a:rPr kumimoji="1" lang="en-US" altLang="zh-CN" dirty="0" smtClean="0"/>
              <a:t>JMM</a:t>
            </a:r>
            <a:r>
              <a:rPr kumimoji="1" lang="zh-CN" altLang="en-US" dirty="0" smtClean="0"/>
              <a:t>中就没有这个保证。未同步程序在</a:t>
            </a:r>
            <a:r>
              <a:rPr kumimoji="1" lang="en-US" altLang="zh-CN" dirty="0" smtClean="0"/>
              <a:t>JMM</a:t>
            </a:r>
            <a:r>
              <a:rPr kumimoji="1" lang="zh-CN" altLang="en-US" dirty="0" smtClean="0"/>
              <a:t>中不但整体的执行顺序是无序的，而且所有线程看到的操作执行顺序也可能不一致。比如，当前线程把写过的数据缓存在本地内存中，在没有刷新到主内存之前，这个写操作仅对当前线程可见；从其他线程的角度来观察，会认为这个写操作根本没有被当前线程执行。只有当前线程把本地内存中写过的数据刷新到主内存之后，这个写操作才能对其他线程可见。在这种情况下，当前线程和其他线程看到的操作执行顺序将不一致。</a:t>
            </a:r>
            <a:endParaRPr kumimoji="1" lang="zh-CN" altLang="en-US" dirty="0"/>
          </a:p>
        </p:txBody>
      </p:sp>
      <p:sp>
        <p:nvSpPr>
          <p:cNvPr id="4" name="幻灯片编号占位符 3"/>
          <p:cNvSpPr>
            <a:spLocks noGrp="1"/>
          </p:cNvSpPr>
          <p:nvPr>
            <p:ph type="sldNum" sz="quarter" idx="10"/>
          </p:nvPr>
        </p:nvSpPr>
        <p:spPr/>
        <p:txBody>
          <a:bodyPr/>
          <a:lstStyle/>
          <a:p>
            <a:pPr>
              <a:defRPr/>
            </a:pPr>
            <a:fld id="{7C60AA0E-27D2-45C1-8947-427AD70DFEB9}" type="slidenum">
              <a:rPr lang="zh-CN" altLang="en-US" smtClean="0"/>
              <a:pPr>
                <a:defRPr/>
              </a:pPr>
              <a:t>10</a:t>
            </a:fld>
            <a:endParaRPr lang="zh-CN" altLang="en-US"/>
          </a:p>
        </p:txBody>
      </p:sp>
    </p:spTree>
    <p:extLst>
      <p:ext uri="{BB962C8B-B14F-4D97-AF65-F5344CB8AC3E}">
        <p14:creationId xmlns:p14="http://schemas.microsoft.com/office/powerpoint/2010/main" val="140470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97F4FC4-028D-4CF7-A132-06513CA44A01}" type="datetimeFigureOut">
              <a:rPr lang="zh-CN" altLang="en-US"/>
              <a:pPr>
                <a:defRPr/>
              </a:pPr>
              <a:t>2017/11/22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4D5D613-C053-4EFA-8478-518A5C00EA4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DFE9DA-3C19-4C22-9591-2106A97A484B}" type="datetimeFigureOut">
              <a:rPr lang="zh-CN" altLang="en-US"/>
              <a:pPr>
                <a:defRPr/>
              </a:pPr>
              <a:t>2017/11/22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C36243C-FBAF-41AB-B5B5-8144BD41B932}"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68C263E-C69A-4366-A62F-3594DF179F38}" type="datetimeFigureOut">
              <a:rPr lang="zh-CN" altLang="en-US"/>
              <a:pPr>
                <a:defRPr/>
              </a:pPr>
              <a:t>2017/11/22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0735497-31C3-4237-98FD-4BEE7632498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B03A946-397D-4943-8D2C-516332CBDB03}" type="datetimeFigureOut">
              <a:rPr lang="zh-CN" altLang="en-US"/>
              <a:pPr>
                <a:defRPr/>
              </a:pPr>
              <a:t>2017/11/22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BCE76E0-1301-4026-A75B-7118D5583446}"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pPr>
              <a:defRPr/>
            </a:pPr>
            <a:fld id="{A4EE771F-540E-43A2-BC76-50CEA1613D27}" type="datetimeFigureOut">
              <a:rPr lang="zh-CN" altLang="en-US"/>
              <a:pPr>
                <a:defRPr/>
              </a:pPr>
              <a:t>2017/11/22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46875CB-25B5-4CCC-8ADC-41160981308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B2CE155-A431-4F1F-9988-0803B153E492}" type="datetimeFigureOut">
              <a:rPr lang="zh-CN" altLang="en-US"/>
              <a:pPr>
                <a:defRPr/>
              </a:pPr>
              <a:t>2017/11/22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2FF24C8-137D-4490-A197-ADF9563EFBAF}"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D37F417-85D2-4526-A907-4CA05B4328E9}" type="datetimeFigureOut">
              <a:rPr lang="zh-CN" altLang="en-US"/>
              <a:pPr>
                <a:defRPr/>
              </a:pPr>
              <a:t>2017/11/22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A02DD3E-1ED1-4034-AFCB-81D630576071}"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7C98098-1716-4FA2-9604-0BC3A105791B}" type="datetimeFigureOut">
              <a:rPr lang="zh-CN" altLang="en-US"/>
              <a:pPr>
                <a:defRPr/>
              </a:pPr>
              <a:t>2017/11/22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12974E2-A239-4809-B2B8-C125AF3D3A4D}"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206813B-D7F9-4E3E-BBBD-1B2D747E1D83}" type="datetimeFigureOut">
              <a:rPr lang="zh-CN" altLang="en-US"/>
              <a:pPr>
                <a:defRPr/>
              </a:pPr>
              <a:t>2017/11/22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4FA6E20-3101-45FE-B039-1C018D816214}"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3"/>
          <p:cNvSpPr>
            <a:spLocks noGrp="1"/>
          </p:cNvSpPr>
          <p:nvPr>
            <p:ph type="dt" sz="half" idx="10"/>
          </p:nvPr>
        </p:nvSpPr>
        <p:spPr/>
        <p:txBody>
          <a:bodyPr/>
          <a:lstStyle>
            <a:lvl1pPr>
              <a:defRPr/>
            </a:lvl1pPr>
          </a:lstStyle>
          <a:p>
            <a:pPr>
              <a:defRPr/>
            </a:pPr>
            <a:fld id="{2C22AC49-0ACD-4633-8496-82F030DEBF9A}" type="datetimeFigureOut">
              <a:rPr lang="zh-CN" altLang="en-US"/>
              <a:pPr>
                <a:defRPr/>
              </a:pPr>
              <a:t>2017/11/22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68D4CC7-300A-473C-8D2A-FCB14B88FBC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3"/>
          <p:cNvSpPr>
            <a:spLocks noGrp="1"/>
          </p:cNvSpPr>
          <p:nvPr>
            <p:ph type="dt" sz="half" idx="10"/>
          </p:nvPr>
        </p:nvSpPr>
        <p:spPr/>
        <p:txBody>
          <a:bodyPr/>
          <a:lstStyle>
            <a:lvl1pPr>
              <a:defRPr/>
            </a:lvl1pPr>
          </a:lstStyle>
          <a:p>
            <a:pPr>
              <a:defRPr/>
            </a:pPr>
            <a:fld id="{171F5537-CC9C-4B45-9875-3DB38EA40BE0}" type="datetimeFigureOut">
              <a:rPr lang="zh-CN" altLang="en-US"/>
              <a:pPr>
                <a:defRPr/>
              </a:pPr>
              <a:t>2017/11/22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659244C-BB90-4A3F-AC88-6561CF475CE9}"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8622152-D34F-4078-A170-8F8F1DF23B67}" type="datetimeFigureOut">
              <a:rPr lang="zh-CN" altLang="en-US"/>
              <a:pPr>
                <a:defRPr/>
              </a:pPr>
              <a:t>2017/11/22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1D13C3DA-3F3A-49A6-9E75-BC2BFA084BB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Roboto"/>
          <a:ea typeface="微软雅黑" pitchFamily="34" charset="-122"/>
        </a:defRPr>
      </a:lvl2pPr>
      <a:lvl3pPr algn="l" rtl="0" fontAlgn="base">
        <a:lnSpc>
          <a:spcPct val="90000"/>
        </a:lnSpc>
        <a:spcBef>
          <a:spcPct val="0"/>
        </a:spcBef>
        <a:spcAft>
          <a:spcPct val="0"/>
        </a:spcAft>
        <a:defRPr sz="4400">
          <a:solidFill>
            <a:schemeClr val="tx1"/>
          </a:solidFill>
          <a:latin typeface="Roboto"/>
          <a:ea typeface="微软雅黑" pitchFamily="34" charset="-122"/>
        </a:defRPr>
      </a:lvl3pPr>
      <a:lvl4pPr algn="l" rtl="0" fontAlgn="base">
        <a:lnSpc>
          <a:spcPct val="90000"/>
        </a:lnSpc>
        <a:spcBef>
          <a:spcPct val="0"/>
        </a:spcBef>
        <a:spcAft>
          <a:spcPct val="0"/>
        </a:spcAft>
        <a:defRPr sz="4400">
          <a:solidFill>
            <a:schemeClr val="tx1"/>
          </a:solidFill>
          <a:latin typeface="Roboto"/>
          <a:ea typeface="微软雅黑" pitchFamily="34" charset="-122"/>
        </a:defRPr>
      </a:lvl4pPr>
      <a:lvl5pPr algn="l" rtl="0" fontAlgn="base">
        <a:lnSpc>
          <a:spcPct val="90000"/>
        </a:lnSpc>
        <a:spcBef>
          <a:spcPct val="0"/>
        </a:spcBef>
        <a:spcAft>
          <a:spcPct val="0"/>
        </a:spcAft>
        <a:defRPr sz="4400">
          <a:solidFill>
            <a:schemeClr val="tx1"/>
          </a:solidFill>
          <a:latin typeface="Roboto"/>
          <a:ea typeface="微软雅黑" pitchFamily="34" charset="-122"/>
        </a:defRPr>
      </a:lvl5pPr>
      <a:lvl6pPr marL="457200" algn="l" rtl="0" fontAlgn="base">
        <a:lnSpc>
          <a:spcPct val="90000"/>
        </a:lnSpc>
        <a:spcBef>
          <a:spcPct val="0"/>
        </a:spcBef>
        <a:spcAft>
          <a:spcPct val="0"/>
        </a:spcAft>
        <a:defRPr sz="4400">
          <a:solidFill>
            <a:schemeClr val="tx1"/>
          </a:solidFill>
          <a:latin typeface="Roboto"/>
          <a:ea typeface="微软雅黑" pitchFamily="34" charset="-122"/>
        </a:defRPr>
      </a:lvl6pPr>
      <a:lvl7pPr marL="914400" algn="l" rtl="0" fontAlgn="base">
        <a:lnSpc>
          <a:spcPct val="90000"/>
        </a:lnSpc>
        <a:spcBef>
          <a:spcPct val="0"/>
        </a:spcBef>
        <a:spcAft>
          <a:spcPct val="0"/>
        </a:spcAft>
        <a:defRPr sz="4400">
          <a:solidFill>
            <a:schemeClr val="tx1"/>
          </a:solidFill>
          <a:latin typeface="Roboto"/>
          <a:ea typeface="微软雅黑" pitchFamily="34" charset="-122"/>
        </a:defRPr>
      </a:lvl7pPr>
      <a:lvl8pPr marL="1371600" algn="l" rtl="0" fontAlgn="base">
        <a:lnSpc>
          <a:spcPct val="90000"/>
        </a:lnSpc>
        <a:spcBef>
          <a:spcPct val="0"/>
        </a:spcBef>
        <a:spcAft>
          <a:spcPct val="0"/>
        </a:spcAft>
        <a:defRPr sz="4400">
          <a:solidFill>
            <a:schemeClr val="tx1"/>
          </a:solidFill>
          <a:latin typeface="Roboto"/>
          <a:ea typeface="微软雅黑" pitchFamily="34" charset="-122"/>
        </a:defRPr>
      </a:lvl8pPr>
      <a:lvl9pPr marL="1828800" algn="l" rtl="0" fontAlgn="base">
        <a:lnSpc>
          <a:spcPct val="90000"/>
        </a:lnSpc>
        <a:spcBef>
          <a:spcPct val="0"/>
        </a:spcBef>
        <a:spcAft>
          <a:spcPct val="0"/>
        </a:spcAft>
        <a:defRPr sz="4400">
          <a:solidFill>
            <a:schemeClr val="tx1"/>
          </a:solidFill>
          <a:latin typeface="Roboto"/>
          <a:ea typeface="微软雅黑" pitchFamily="34" charset="-122"/>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tiff"/></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tiff"/></Relationships>
</file>

<file path=ppt/slides/_rels/slide29.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grpSp>
        <p:nvGrpSpPr>
          <p:cNvPr id="31746" name="组合 1"/>
          <p:cNvGrpSpPr>
            <a:grpSpLocks/>
          </p:cNvGrpSpPr>
          <p:nvPr/>
        </p:nvGrpSpPr>
        <p:grpSpPr bwMode="auto">
          <a:xfrm>
            <a:off x="4552950" y="0"/>
            <a:ext cx="7639050" cy="966788"/>
            <a:chOff x="4067174" y="0"/>
            <a:chExt cx="8124827" cy="1028700"/>
          </a:xfrm>
        </p:grpSpPr>
        <p:sp>
          <p:nvSpPr>
            <p:cNvPr id="3" name="任意多边形 2"/>
            <p:cNvSpPr/>
            <p:nvPr/>
          </p:nvSpPr>
          <p:spPr>
            <a:xfrm>
              <a:off x="4067174" y="0"/>
              <a:ext cx="8124827" cy="724651"/>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F178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3"/>
            <p:cNvSpPr/>
            <p:nvPr/>
          </p:nvSpPr>
          <p:spPr>
            <a:xfrm>
              <a:off x="4077305" y="435804"/>
              <a:ext cx="8114696" cy="59289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1747" name="组合 4"/>
          <p:cNvGrpSpPr>
            <a:grpSpLocks/>
          </p:cNvGrpSpPr>
          <p:nvPr/>
        </p:nvGrpSpPr>
        <p:grpSpPr bwMode="auto">
          <a:xfrm flipH="1" flipV="1">
            <a:off x="0" y="5848350"/>
            <a:ext cx="9753600" cy="1009650"/>
            <a:chOff x="4067174" y="19038"/>
            <a:chExt cx="9258302" cy="1009663"/>
          </a:xfrm>
        </p:grpSpPr>
        <p:sp>
          <p:nvSpPr>
            <p:cNvPr id="6" name="任意多边形 5"/>
            <p:cNvSpPr/>
            <p:nvPr/>
          </p:nvSpPr>
          <p:spPr>
            <a:xfrm>
              <a:off x="4067174" y="19038"/>
              <a:ext cx="9258302" cy="723909"/>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F178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任意多边形 6"/>
            <p:cNvSpPr/>
            <p:nvPr/>
          </p:nvSpPr>
          <p:spPr>
            <a:xfrm>
              <a:off x="4076215" y="434968"/>
              <a:ext cx="9249261" cy="593733"/>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1748" name="文本框 9"/>
          <p:cNvSpPr txBox="1">
            <a:spLocks noChangeArrowheads="1"/>
          </p:cNvSpPr>
          <p:nvPr/>
        </p:nvSpPr>
        <p:spPr bwMode="auto">
          <a:xfrm>
            <a:off x="623888" y="3878263"/>
            <a:ext cx="10972800" cy="1016000"/>
          </a:xfrm>
          <a:prstGeom prst="rect">
            <a:avLst/>
          </a:prstGeom>
          <a:noFill/>
          <a:ln w="9525">
            <a:noFill/>
            <a:miter lim="800000"/>
            <a:headEnd/>
            <a:tailEnd/>
          </a:ln>
        </p:spPr>
        <p:txBody>
          <a:bodyPr>
            <a:spAutoFit/>
          </a:bodyPr>
          <a:lstStyle/>
          <a:p>
            <a:pPr algn="ctr"/>
            <a:r>
              <a:rPr lang="en-US" altLang="zh-CN" sz="6000" dirty="0" smtClean="0">
                <a:solidFill>
                  <a:srgbClr val="FAAA21"/>
                </a:solidFill>
                <a:latin typeface="Roboto"/>
                <a:ea typeface="Roboto"/>
                <a:cs typeface="Roboto"/>
              </a:rPr>
              <a:t>JAVA</a:t>
            </a:r>
            <a:r>
              <a:rPr lang="zh-CN" altLang="en-US" sz="6000" dirty="0" smtClean="0">
                <a:solidFill>
                  <a:srgbClr val="FAAA21"/>
                </a:solidFill>
                <a:latin typeface="Roboto"/>
                <a:ea typeface="Roboto"/>
                <a:cs typeface="Roboto"/>
              </a:rPr>
              <a:t> 并发编程的艺术</a:t>
            </a:r>
            <a:endParaRPr lang="zh-CN" altLang="en-US" sz="6000" dirty="0">
              <a:solidFill>
                <a:schemeClr val="bg1"/>
              </a:solidFill>
              <a:latin typeface="Roboto"/>
              <a:ea typeface="冬青黑体简体中文 W3" charset="-122"/>
            </a:endParaRPr>
          </a:p>
        </p:txBody>
      </p:sp>
      <p:sp>
        <p:nvSpPr>
          <p:cNvPr id="12" name="文本框 11"/>
          <p:cNvSpPr txBox="1"/>
          <p:nvPr/>
        </p:nvSpPr>
        <p:spPr>
          <a:xfrm>
            <a:off x="4013200" y="4937125"/>
            <a:ext cx="4194175" cy="368300"/>
          </a:xfrm>
          <a:prstGeom prst="rect">
            <a:avLst/>
          </a:prstGeom>
          <a:noFill/>
        </p:spPr>
        <p:txBody>
          <a:bodyPr>
            <a:spAutoFit/>
          </a:bodyPr>
          <a:lstStyle/>
          <a:p>
            <a:pPr algn="ctr" fontAlgn="auto">
              <a:spcBef>
                <a:spcPts val="0"/>
              </a:spcBef>
              <a:spcAft>
                <a:spcPts val="0"/>
              </a:spcAft>
              <a:defRPr/>
            </a:pPr>
            <a:r>
              <a:rPr lang="zh-CN" altLang="en-US"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演讲人：花生</a:t>
            </a:r>
            <a:endParaRPr lang="zh-CN" altLang="en-US" b="1" dirty="0">
              <a:solidFill>
                <a:schemeClr val="bg1">
                  <a:lumMod val="95000"/>
                </a:schemeClr>
              </a:solidFill>
              <a:latin typeface="Open Sans Light" panose="020B0306030504020204" pitchFamily="34" charset="0"/>
              <a:ea typeface="+mn-ea"/>
              <a:cs typeface="Open Sans Light" panose="020B0306030504020204" pitchFamily="34" charset="0"/>
            </a:endParaRPr>
          </a:p>
        </p:txBody>
      </p:sp>
      <p:grpSp>
        <p:nvGrpSpPr>
          <p:cNvPr id="31750" name="组合 18"/>
          <p:cNvGrpSpPr>
            <a:grpSpLocks/>
          </p:cNvGrpSpPr>
          <p:nvPr/>
        </p:nvGrpSpPr>
        <p:grpSpPr bwMode="auto">
          <a:xfrm>
            <a:off x="5203825" y="1751013"/>
            <a:ext cx="1778000" cy="1778000"/>
            <a:chOff x="5159830" y="1574801"/>
            <a:chExt cx="1778000" cy="1778000"/>
          </a:xfrm>
        </p:grpSpPr>
        <p:sp>
          <p:nvSpPr>
            <p:cNvPr id="17" name="椭圆 16"/>
            <p:cNvSpPr/>
            <p:nvPr/>
          </p:nvSpPr>
          <p:spPr>
            <a:xfrm>
              <a:off x="5159830" y="1574801"/>
              <a:ext cx="1778000" cy="177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752" name="Freeform 106"/>
            <p:cNvSpPr>
              <a:spLocks/>
            </p:cNvSpPr>
            <p:nvPr/>
          </p:nvSpPr>
          <p:spPr bwMode="auto">
            <a:xfrm>
              <a:off x="6048830" y="2459186"/>
              <a:ext cx="0" cy="9231"/>
            </a:xfrm>
            <a:custGeom>
              <a:avLst/>
              <a:gdLst>
                <a:gd name="T0" fmla="*/ 0 h 1"/>
                <a:gd name="T1" fmla="*/ 9231 h 1"/>
                <a:gd name="T2" fmla="*/ 9231 h 1"/>
                <a:gd name="T3" fmla="*/ 0 h 1"/>
                <a:gd name="T4" fmla="*/ 0 60000 65536"/>
                <a:gd name="T5" fmla="*/ 0 60000 65536"/>
                <a:gd name="T6" fmla="*/ 0 60000 65536"/>
                <a:gd name="T7" fmla="*/ 0 60000 65536"/>
                <a:gd name="T8" fmla="*/ 0 h 1"/>
                <a:gd name="T9" fmla="*/ 1 h 1"/>
              </a:gdLst>
              <a:ahLst/>
              <a:cxnLst>
                <a:cxn ang="T4">
                  <a:pos x="0" y="T0"/>
                </a:cxn>
                <a:cxn ang="T5">
                  <a:pos x="0" y="T1"/>
                </a:cxn>
                <a:cxn ang="T6">
                  <a:pos x="0" y="T2"/>
                </a:cxn>
                <a:cxn ang="T7">
                  <a:pos x="0" y="T3"/>
                </a:cxn>
              </a:cxnLst>
              <a:rect l="0" t="T8" r="0" b="T9"/>
              <a:pathLst>
                <a:path h="1">
                  <a:moveTo>
                    <a:pt x="0" y="0"/>
                  </a:moveTo>
                  <a:cubicBezTo>
                    <a:pt x="0" y="0"/>
                    <a:pt x="0" y="0"/>
                    <a:pt x="0" y="1"/>
                  </a:cubicBezTo>
                  <a:cubicBezTo>
                    <a:pt x="0" y="1"/>
                    <a:pt x="0" y="1"/>
                    <a:pt x="0" y="1"/>
                  </a:cubicBezTo>
                  <a:lnTo>
                    <a:pt x="0" y="0"/>
                  </a:lnTo>
                  <a:close/>
                </a:path>
              </a:pathLst>
            </a:custGeom>
            <a:solidFill>
              <a:srgbClr val="EE1C39"/>
            </a:solidFill>
            <a:ln w="9525">
              <a:noFill/>
              <a:miter lim="800000"/>
              <a:headEnd/>
              <a:tailEnd/>
            </a:ln>
          </p:spPr>
          <p:txBody>
            <a:bodyPr/>
            <a:lstStyle/>
            <a:p>
              <a:endParaRPr lang="zh-CN" altLang="en-US">
                <a:latin typeface="Open Sans" charset="0"/>
                <a:ea typeface="冬青黑体简体中文 W3" charset="-122"/>
              </a:endParaRPr>
            </a:p>
          </p:txBody>
        </p:sp>
        <p:sp>
          <p:nvSpPr>
            <p:cNvPr id="31753" name="Freeform 107"/>
            <p:cNvSpPr>
              <a:spLocks/>
            </p:cNvSpPr>
            <p:nvPr/>
          </p:nvSpPr>
          <p:spPr bwMode="auto">
            <a:xfrm>
              <a:off x="6048830" y="2463801"/>
              <a:ext cx="0" cy="0"/>
            </a:xfrm>
            <a:custGeom>
              <a:avLst/>
              <a:gdLst>
                <a:gd name="T0" fmla="*/ 0 60000 65536"/>
                <a:gd name="T1" fmla="*/ 0 60000 65536"/>
                <a:gd name="T2" fmla="*/ 0 60000 65536"/>
              </a:gdLst>
              <a:ahLst/>
              <a:cxnLst>
                <a:cxn ang="T0">
                  <a:pos x="0" y="0"/>
                </a:cxn>
                <a:cxn ang="T1">
                  <a:pos x="0" y="0"/>
                </a:cxn>
                <a:cxn ang="T2">
                  <a:pos x="0" y="0"/>
                </a:cxn>
              </a:cxnLst>
              <a:rect l="0" t="0" r="0" b="0"/>
              <a:pathLst>
                <a:path>
                  <a:moveTo>
                    <a:pt x="0" y="0"/>
                  </a:moveTo>
                  <a:cubicBezTo>
                    <a:pt x="0" y="0"/>
                    <a:pt x="0" y="0"/>
                    <a:pt x="0" y="0"/>
                  </a:cubicBezTo>
                  <a:cubicBezTo>
                    <a:pt x="0" y="0"/>
                    <a:pt x="0" y="0"/>
                    <a:pt x="0" y="0"/>
                  </a:cubicBezTo>
                  <a:close/>
                </a:path>
              </a:pathLst>
            </a:custGeom>
            <a:solidFill>
              <a:srgbClr val="EE1C39"/>
            </a:solidFill>
            <a:ln w="9525">
              <a:noFill/>
              <a:miter lim="800000"/>
              <a:headEnd/>
              <a:tailEnd/>
            </a:ln>
          </p:spPr>
          <p:txBody>
            <a:bodyPr/>
            <a:lstStyle/>
            <a:p>
              <a:endParaRPr lang="zh-CN" altLang="en-US">
                <a:latin typeface="Open Sans" charset="0"/>
                <a:ea typeface="冬青黑体简体中文 W3" charset="-122"/>
              </a:endParaRPr>
            </a:p>
          </p:txBody>
        </p:sp>
        <p:sp>
          <p:nvSpPr>
            <p:cNvPr id="31754" name="Freeform 108"/>
            <p:cNvSpPr>
              <a:spLocks/>
            </p:cNvSpPr>
            <p:nvPr/>
          </p:nvSpPr>
          <p:spPr bwMode="auto">
            <a:xfrm>
              <a:off x="5469702" y="2167130"/>
              <a:ext cx="1158256" cy="593342"/>
            </a:xfrm>
            <a:custGeom>
              <a:avLst/>
              <a:gdLst>
                <a:gd name="T0" fmla="*/ 1158256 w 136"/>
                <a:gd name="T1" fmla="*/ 194955 h 70"/>
                <a:gd name="T2" fmla="*/ 757976 w 136"/>
                <a:gd name="T3" fmla="*/ 194955 h 70"/>
                <a:gd name="T4" fmla="*/ 757976 w 136"/>
                <a:gd name="T5" fmla="*/ 211908 h 70"/>
                <a:gd name="T6" fmla="*/ 757976 w 136"/>
                <a:gd name="T7" fmla="*/ 220384 h 70"/>
                <a:gd name="T8" fmla="*/ 757976 w 136"/>
                <a:gd name="T9" fmla="*/ 389910 h 70"/>
                <a:gd name="T10" fmla="*/ 664294 w 136"/>
                <a:gd name="T11" fmla="*/ 415339 h 70"/>
                <a:gd name="T12" fmla="*/ 655777 w 136"/>
                <a:gd name="T13" fmla="*/ 372958 h 70"/>
                <a:gd name="T14" fmla="*/ 655777 w 136"/>
                <a:gd name="T15" fmla="*/ 220384 h 70"/>
                <a:gd name="T16" fmla="*/ 655777 w 136"/>
                <a:gd name="T17" fmla="*/ 203432 h 70"/>
                <a:gd name="T18" fmla="*/ 451379 w 136"/>
                <a:gd name="T19" fmla="*/ 0 h 70"/>
                <a:gd name="T20" fmla="*/ 246981 w 136"/>
                <a:gd name="T21" fmla="*/ 203432 h 70"/>
                <a:gd name="T22" fmla="*/ 246981 w 136"/>
                <a:gd name="T23" fmla="*/ 211908 h 70"/>
                <a:gd name="T24" fmla="*/ 246981 w 136"/>
                <a:gd name="T25" fmla="*/ 220384 h 70"/>
                <a:gd name="T26" fmla="*/ 246981 w 136"/>
                <a:gd name="T27" fmla="*/ 372958 h 70"/>
                <a:gd name="T28" fmla="*/ 195882 w 136"/>
                <a:gd name="T29" fmla="*/ 440768 h 70"/>
                <a:gd name="T30" fmla="*/ 144782 w 136"/>
                <a:gd name="T31" fmla="*/ 389910 h 70"/>
                <a:gd name="T32" fmla="*/ 144782 w 136"/>
                <a:gd name="T33" fmla="*/ 152574 h 70"/>
                <a:gd name="T34" fmla="*/ 76649 w 136"/>
                <a:gd name="T35" fmla="*/ 76287 h 70"/>
                <a:gd name="T36" fmla="*/ 0 w 136"/>
                <a:gd name="T37" fmla="*/ 372958 h 70"/>
                <a:gd name="T38" fmla="*/ 0 w 136"/>
                <a:gd name="T39" fmla="*/ 381434 h 70"/>
                <a:gd name="T40" fmla="*/ 195882 w 136"/>
                <a:gd name="T41" fmla="*/ 593342 h 70"/>
                <a:gd name="T42" fmla="*/ 400280 w 136"/>
                <a:gd name="T43" fmla="*/ 389910 h 70"/>
                <a:gd name="T44" fmla="*/ 400280 w 136"/>
                <a:gd name="T45" fmla="*/ 372958 h 70"/>
                <a:gd name="T46" fmla="*/ 400280 w 136"/>
                <a:gd name="T47" fmla="*/ 203432 h 70"/>
                <a:gd name="T48" fmla="*/ 493962 w 136"/>
                <a:gd name="T49" fmla="*/ 178003 h 70"/>
                <a:gd name="T50" fmla="*/ 502479 w 136"/>
                <a:gd name="T51" fmla="*/ 211908 h 70"/>
                <a:gd name="T52" fmla="*/ 502479 w 136"/>
                <a:gd name="T53" fmla="*/ 372958 h 70"/>
                <a:gd name="T54" fmla="*/ 502479 w 136"/>
                <a:gd name="T55" fmla="*/ 381434 h 70"/>
                <a:gd name="T56" fmla="*/ 502479 w 136"/>
                <a:gd name="T57" fmla="*/ 389910 h 70"/>
                <a:gd name="T58" fmla="*/ 706877 w 136"/>
                <a:gd name="T59" fmla="*/ 593342 h 70"/>
                <a:gd name="T60" fmla="*/ 902758 w 136"/>
                <a:gd name="T61" fmla="*/ 381434 h 70"/>
                <a:gd name="T62" fmla="*/ 902758 w 136"/>
                <a:gd name="T63" fmla="*/ 372958 h 70"/>
                <a:gd name="T64" fmla="*/ 911275 w 136"/>
                <a:gd name="T65" fmla="*/ 203432 h 70"/>
                <a:gd name="T66" fmla="*/ 1004957 w 136"/>
                <a:gd name="T67" fmla="*/ 178003 h 70"/>
                <a:gd name="T68" fmla="*/ 1004957 w 136"/>
                <a:gd name="T69" fmla="*/ 220384 h 70"/>
                <a:gd name="T70" fmla="*/ 1004957 w 136"/>
                <a:gd name="T71" fmla="*/ 440768 h 70"/>
                <a:gd name="T72" fmla="*/ 1081606 w 136"/>
                <a:gd name="T73" fmla="*/ 517055 h 70"/>
                <a:gd name="T74" fmla="*/ 1158256 w 136"/>
                <a:gd name="T75" fmla="*/ 220384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6"/>
                <a:gd name="T115" fmla="*/ 0 h 70"/>
                <a:gd name="T116" fmla="*/ 136 w 136"/>
                <a:gd name="T117" fmla="*/ 70 h 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rgbClr val="FAAA21"/>
            </a:solidFill>
            <a:ln w="9525">
              <a:noFill/>
              <a:miter lim="800000"/>
              <a:headEnd/>
              <a:tailEnd/>
            </a:ln>
          </p:spPr>
          <p:txBody>
            <a:bodyPr/>
            <a:lstStyle/>
            <a:p>
              <a:endParaRPr lang="zh-CN" altLang="en-US">
                <a:latin typeface="Open Sans" charset="0"/>
                <a:ea typeface="冬青黑体简体中文 W3" charset="-122"/>
              </a:endParaRPr>
            </a:p>
          </p:txBody>
        </p:sp>
      </p:grpSp>
    </p:spTree>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05</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顺序一致性内存模型</a:t>
            </a:r>
            <a:endParaRPr lang="en-US" altLang="zh-CN" sz="4000" dirty="0">
              <a:latin typeface="Roboto"/>
              <a:ea typeface="Roboto"/>
              <a:cs typeface="Roboto"/>
            </a:endParaRPr>
          </a:p>
        </p:txBody>
      </p:sp>
      <p:sp>
        <p:nvSpPr>
          <p:cNvPr id="7" name="文本框 6"/>
          <p:cNvSpPr txBox="1"/>
          <p:nvPr/>
        </p:nvSpPr>
        <p:spPr>
          <a:xfrm>
            <a:off x="247222" y="2808754"/>
            <a:ext cx="4113762" cy="1938992"/>
          </a:xfrm>
          <a:prstGeom prst="rect">
            <a:avLst/>
          </a:prstGeom>
          <a:noFill/>
        </p:spPr>
        <p:txBody>
          <a:bodyPr wrap="square" rtlCol="0">
            <a:spAutoFit/>
          </a:bodyPr>
          <a:lstStyle/>
          <a:p>
            <a:r>
              <a:rPr kumimoji="1" lang="zh-CN" altLang="en-US" sz="2000" b="1" dirty="0" smtClean="0"/>
              <a:t>线程</a:t>
            </a:r>
            <a:r>
              <a:rPr kumimoji="1" lang="en-US" altLang="zh-CN" sz="2000" b="1" dirty="0" smtClean="0"/>
              <a:t>A</a:t>
            </a:r>
            <a:r>
              <a:rPr kumimoji="1" lang="zh-CN" altLang="en-US" sz="2000" b="1" dirty="0" smtClean="0"/>
              <a:t>的程序顺序不变。</a:t>
            </a:r>
          </a:p>
          <a:p>
            <a:endParaRPr kumimoji="1" lang="zh-CN" altLang="en-US" sz="2000" b="1" dirty="0"/>
          </a:p>
          <a:p>
            <a:r>
              <a:rPr kumimoji="1" lang="zh-CN" altLang="en-US" sz="2000" b="1" dirty="0" smtClean="0"/>
              <a:t>线程</a:t>
            </a:r>
            <a:r>
              <a:rPr kumimoji="1" lang="en-US" altLang="zh-CN" sz="2000" b="1" dirty="0" smtClean="0"/>
              <a:t>B</a:t>
            </a:r>
            <a:r>
              <a:rPr kumimoji="1" lang="zh-CN" altLang="en-US" sz="2000" b="1" dirty="0" smtClean="0"/>
              <a:t>的程序顺序不变。</a:t>
            </a:r>
          </a:p>
          <a:p>
            <a:endParaRPr kumimoji="1" lang="zh-CN" altLang="en-US" sz="2000" b="1" dirty="0"/>
          </a:p>
          <a:p>
            <a:r>
              <a:rPr kumimoji="1" lang="zh-CN" altLang="en-US" sz="2000" b="1" dirty="0" smtClean="0"/>
              <a:t>操作的执行整体上无序，但两个线程都只能看到这个执行顺序。</a:t>
            </a:r>
            <a:endParaRPr kumimoji="1" lang="zh-CN" altLang="en-US" sz="2000" b="1" dirty="0"/>
          </a:p>
        </p:txBody>
      </p:sp>
      <p:pic>
        <p:nvPicPr>
          <p:cNvPr id="3" name="图片 2"/>
          <p:cNvPicPr>
            <a:picLocks noChangeAspect="1"/>
          </p:cNvPicPr>
          <p:nvPr/>
        </p:nvPicPr>
        <p:blipFill>
          <a:blip r:embed="rId3"/>
          <a:stretch>
            <a:fillRect/>
          </a:stretch>
        </p:blipFill>
        <p:spPr>
          <a:xfrm>
            <a:off x="4360984" y="1240267"/>
            <a:ext cx="7567868" cy="4684345"/>
          </a:xfrm>
          <a:prstGeom prst="rect">
            <a:avLst/>
          </a:prstGeom>
        </p:spPr>
      </p:pic>
    </p:spTree>
    <p:extLst>
      <p:ext uri="{BB962C8B-B14F-4D97-AF65-F5344CB8AC3E}">
        <p14:creationId xmlns:p14="http://schemas.microsoft.com/office/powerpoint/2010/main" val="113407045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06</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同步程序的顺序一致性效果</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0" y="2250830"/>
            <a:ext cx="6326415" cy="3044091"/>
          </a:xfrm>
          <a:prstGeom prst="rect">
            <a:avLst/>
          </a:prstGeom>
        </p:spPr>
      </p:pic>
      <p:pic>
        <p:nvPicPr>
          <p:cNvPr id="9" name="图片 8"/>
          <p:cNvPicPr>
            <a:picLocks noChangeAspect="1"/>
          </p:cNvPicPr>
          <p:nvPr/>
        </p:nvPicPr>
        <p:blipFill>
          <a:blip r:embed="rId4"/>
          <a:stretch>
            <a:fillRect/>
          </a:stretch>
        </p:blipFill>
        <p:spPr>
          <a:xfrm>
            <a:off x="5961673" y="969963"/>
            <a:ext cx="5933678" cy="5215590"/>
          </a:xfrm>
          <a:prstGeom prst="rect">
            <a:avLst/>
          </a:prstGeom>
        </p:spPr>
      </p:pic>
    </p:spTree>
    <p:extLst>
      <p:ext uri="{BB962C8B-B14F-4D97-AF65-F5344CB8AC3E}">
        <p14:creationId xmlns:p14="http://schemas.microsoft.com/office/powerpoint/2010/main" val="243327249"/>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07</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未同步程序的执行特性</a:t>
            </a:r>
            <a:endParaRPr lang="en-US" altLang="zh-CN" sz="4000" dirty="0">
              <a:latin typeface="Roboto"/>
              <a:ea typeface="Roboto"/>
              <a:cs typeface="Roboto"/>
            </a:endParaRPr>
          </a:p>
        </p:txBody>
      </p:sp>
      <p:sp>
        <p:nvSpPr>
          <p:cNvPr id="3" name="文本框 2"/>
          <p:cNvSpPr txBox="1"/>
          <p:nvPr/>
        </p:nvSpPr>
        <p:spPr>
          <a:xfrm>
            <a:off x="1138176" y="3230005"/>
            <a:ext cx="8052716" cy="707886"/>
          </a:xfrm>
          <a:prstGeom prst="rect">
            <a:avLst/>
          </a:prstGeom>
          <a:noFill/>
        </p:spPr>
        <p:txBody>
          <a:bodyPr wrap="square" rtlCol="0">
            <a:spAutoFit/>
          </a:bodyPr>
          <a:lstStyle/>
          <a:p>
            <a:r>
              <a:rPr kumimoji="1" lang="en-US" altLang="zh-CN" sz="2000" b="1" dirty="0" smtClean="0"/>
              <a:t>2.</a:t>
            </a:r>
            <a:r>
              <a:rPr kumimoji="1" lang="zh-CN" altLang="en-US" sz="2000" b="1" dirty="0" smtClean="0"/>
              <a:t> 顺序一致性模型保证所有线程只能看到一致的操作执行顺序，而</a:t>
            </a:r>
            <a:r>
              <a:rPr kumimoji="1" lang="en-US" altLang="zh-CN" sz="2000" b="1" dirty="0" smtClean="0"/>
              <a:t>JMM</a:t>
            </a:r>
            <a:r>
              <a:rPr kumimoji="1" lang="zh-CN" altLang="en-US" sz="2000" b="1" dirty="0" smtClean="0"/>
              <a:t>不保证所有线程都能看到一致的操作执行顺序。</a:t>
            </a:r>
            <a:endParaRPr kumimoji="1" lang="zh-CN" altLang="en-US" sz="2000" b="1" dirty="0"/>
          </a:p>
        </p:txBody>
      </p:sp>
      <p:sp>
        <p:nvSpPr>
          <p:cNvPr id="13" name="文本框 12"/>
          <p:cNvSpPr txBox="1"/>
          <p:nvPr/>
        </p:nvSpPr>
        <p:spPr>
          <a:xfrm>
            <a:off x="1138176" y="1946031"/>
            <a:ext cx="8052716" cy="707886"/>
          </a:xfrm>
          <a:prstGeom prst="rect">
            <a:avLst/>
          </a:prstGeom>
          <a:noFill/>
        </p:spPr>
        <p:txBody>
          <a:bodyPr wrap="square" rtlCol="0">
            <a:spAutoFit/>
          </a:bodyPr>
          <a:lstStyle/>
          <a:p>
            <a:r>
              <a:rPr kumimoji="1" lang="en-US" altLang="zh-CN" sz="2000" b="1" dirty="0" smtClean="0"/>
              <a:t>1.</a:t>
            </a:r>
            <a:r>
              <a:rPr kumimoji="1" lang="zh-CN" altLang="en-US" sz="2000" b="1" dirty="0" smtClean="0"/>
              <a:t> 顺序一致性模型保证单线程内的操作会按程序的顺序执行，而</a:t>
            </a:r>
            <a:r>
              <a:rPr kumimoji="1" lang="en-US" altLang="zh-CN" sz="2000" b="1" dirty="0" smtClean="0"/>
              <a:t>JMM</a:t>
            </a:r>
            <a:r>
              <a:rPr kumimoji="1" lang="zh-CN" altLang="en-US" sz="2000" b="1" dirty="0" smtClean="0"/>
              <a:t>不保证单线程的操作会按程序的顺序执行。</a:t>
            </a:r>
            <a:endParaRPr kumimoji="1" lang="zh-CN" altLang="en-US" sz="2000" b="1" dirty="0"/>
          </a:p>
        </p:txBody>
      </p:sp>
      <p:sp>
        <p:nvSpPr>
          <p:cNvPr id="14" name="文本框 13"/>
          <p:cNvSpPr txBox="1"/>
          <p:nvPr/>
        </p:nvSpPr>
        <p:spPr>
          <a:xfrm>
            <a:off x="1138176" y="4665758"/>
            <a:ext cx="8052716" cy="707886"/>
          </a:xfrm>
          <a:prstGeom prst="rect">
            <a:avLst/>
          </a:prstGeom>
          <a:noFill/>
        </p:spPr>
        <p:txBody>
          <a:bodyPr wrap="square" rtlCol="0">
            <a:spAutoFit/>
          </a:bodyPr>
          <a:lstStyle/>
          <a:p>
            <a:r>
              <a:rPr kumimoji="1" lang="en-US" altLang="zh-CN" sz="2000" b="1" dirty="0" smtClean="0"/>
              <a:t>3.</a:t>
            </a:r>
            <a:r>
              <a:rPr kumimoji="1" lang="zh-CN" altLang="en-US" sz="2000" b="1" dirty="0" smtClean="0"/>
              <a:t> 顺序一致性模型保证对所有的内存读</a:t>
            </a:r>
            <a:r>
              <a:rPr kumimoji="1" lang="en-US" altLang="zh-CN" sz="2000" b="1" dirty="0" smtClean="0"/>
              <a:t>/</a:t>
            </a:r>
            <a:r>
              <a:rPr kumimoji="1" lang="zh-CN" altLang="en-US" sz="2000" b="1" dirty="0" smtClean="0"/>
              <a:t>写操作都具有原子性，</a:t>
            </a:r>
            <a:r>
              <a:rPr kumimoji="1" lang="en-US" altLang="zh-CN" sz="2000" b="1" dirty="0" smtClean="0"/>
              <a:t>JMM</a:t>
            </a:r>
            <a:r>
              <a:rPr kumimoji="1" lang="zh-CN" altLang="en-US" sz="2000" b="1" dirty="0" smtClean="0"/>
              <a:t>不保证对</a:t>
            </a:r>
            <a:r>
              <a:rPr kumimoji="1" lang="en-US" altLang="zh-CN" sz="2000" b="1" dirty="0" smtClean="0"/>
              <a:t>64</a:t>
            </a:r>
            <a:r>
              <a:rPr kumimoji="1" lang="zh-CN" altLang="en-US" sz="2000" b="1" dirty="0" smtClean="0"/>
              <a:t>位的</a:t>
            </a:r>
            <a:r>
              <a:rPr kumimoji="1" lang="en-US" altLang="zh-CN" sz="2000" b="1" dirty="0" smtClean="0"/>
              <a:t>long</a:t>
            </a:r>
            <a:r>
              <a:rPr kumimoji="1" lang="zh-CN" altLang="en-US" sz="2000" b="1" dirty="0" smtClean="0"/>
              <a:t>型和</a:t>
            </a:r>
            <a:r>
              <a:rPr kumimoji="1" lang="en-US" altLang="zh-CN" sz="2000" b="1" dirty="0" smtClean="0"/>
              <a:t>double</a:t>
            </a:r>
            <a:r>
              <a:rPr kumimoji="1" lang="zh-CN" altLang="en-US" sz="2000" b="1" dirty="0" smtClean="0"/>
              <a:t>型变量的写操作具有原子性。</a:t>
            </a:r>
            <a:endParaRPr kumimoji="1" lang="zh-CN" altLang="en-US" sz="2000" b="1" dirty="0"/>
          </a:p>
        </p:txBody>
      </p:sp>
    </p:spTree>
    <p:extLst>
      <p:ext uri="{BB962C8B-B14F-4D97-AF65-F5344CB8AC3E}">
        <p14:creationId xmlns:p14="http://schemas.microsoft.com/office/powerpoint/2010/main" val="198447540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08</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volatile</a:t>
            </a:r>
            <a:r>
              <a:rPr lang="zh-CN" altLang="en-US" sz="4000" dirty="0" smtClean="0">
                <a:latin typeface="Roboto"/>
                <a:ea typeface="Roboto"/>
                <a:cs typeface="Roboto"/>
              </a:rPr>
              <a:t>的特性</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3893099" y="1047750"/>
            <a:ext cx="8298901" cy="2441617"/>
          </a:xfrm>
          <a:prstGeom prst="rect">
            <a:avLst/>
          </a:prstGeom>
        </p:spPr>
      </p:pic>
      <p:pic>
        <p:nvPicPr>
          <p:cNvPr id="7" name="图片 6"/>
          <p:cNvPicPr>
            <a:picLocks noChangeAspect="1"/>
          </p:cNvPicPr>
          <p:nvPr/>
        </p:nvPicPr>
        <p:blipFill>
          <a:blip r:embed="rId4"/>
          <a:stretch>
            <a:fillRect/>
          </a:stretch>
        </p:blipFill>
        <p:spPr>
          <a:xfrm>
            <a:off x="4137124" y="3902034"/>
            <a:ext cx="7461151" cy="2522579"/>
          </a:xfrm>
          <a:prstGeom prst="rect">
            <a:avLst/>
          </a:prstGeom>
        </p:spPr>
      </p:pic>
      <p:cxnSp>
        <p:nvCxnSpPr>
          <p:cNvPr id="10" name="直线连接符 9"/>
          <p:cNvCxnSpPr/>
          <p:nvPr/>
        </p:nvCxnSpPr>
        <p:spPr>
          <a:xfrm>
            <a:off x="4137124" y="3745523"/>
            <a:ext cx="769927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9457" y="1941767"/>
            <a:ext cx="3097761" cy="1323439"/>
          </a:xfrm>
          <a:prstGeom prst="rect">
            <a:avLst/>
          </a:prstGeom>
          <a:noFill/>
        </p:spPr>
        <p:txBody>
          <a:bodyPr wrap="square" rtlCol="0">
            <a:spAutoFit/>
          </a:bodyPr>
          <a:lstStyle/>
          <a:p>
            <a:r>
              <a:rPr kumimoji="1" lang="en-US" altLang="zh-CN" sz="2000" b="1" dirty="0" smtClean="0"/>
              <a:t>1.</a:t>
            </a:r>
            <a:r>
              <a:rPr kumimoji="1" lang="zh-CN" altLang="en-US" sz="2000" b="1" dirty="0" smtClean="0"/>
              <a:t> 可见性。对一个</a:t>
            </a:r>
            <a:r>
              <a:rPr kumimoji="1" lang="en-US" altLang="zh-CN" sz="2000" b="1" dirty="0" smtClean="0"/>
              <a:t>volatile</a:t>
            </a:r>
            <a:r>
              <a:rPr kumimoji="1" lang="zh-CN" altLang="en-US" sz="2000" b="1" dirty="0" smtClean="0"/>
              <a:t>变量的读，总能看到任意线程对这个</a:t>
            </a:r>
            <a:r>
              <a:rPr kumimoji="1" lang="en-US" altLang="zh-CN" sz="2000" b="1" dirty="0" smtClean="0"/>
              <a:t>volatile</a:t>
            </a:r>
            <a:r>
              <a:rPr kumimoji="1" lang="zh-CN" altLang="en-US" sz="2000" b="1" dirty="0" smtClean="0"/>
              <a:t>变量最后的写入。</a:t>
            </a:r>
            <a:endParaRPr kumimoji="1" lang="zh-CN" altLang="en-US" sz="2000" b="1" dirty="0"/>
          </a:p>
        </p:txBody>
      </p:sp>
      <p:sp>
        <p:nvSpPr>
          <p:cNvPr id="17" name="文本框 16"/>
          <p:cNvSpPr txBox="1"/>
          <p:nvPr/>
        </p:nvSpPr>
        <p:spPr>
          <a:xfrm>
            <a:off x="389456" y="3856044"/>
            <a:ext cx="3097761" cy="1631216"/>
          </a:xfrm>
          <a:prstGeom prst="rect">
            <a:avLst/>
          </a:prstGeom>
          <a:noFill/>
        </p:spPr>
        <p:txBody>
          <a:bodyPr wrap="square" rtlCol="0">
            <a:spAutoFit/>
          </a:bodyPr>
          <a:lstStyle/>
          <a:p>
            <a:r>
              <a:rPr kumimoji="1" lang="en-US" altLang="zh-CN" sz="2000" b="1" dirty="0"/>
              <a:t>2</a:t>
            </a:r>
            <a:r>
              <a:rPr kumimoji="1" lang="en-US" altLang="zh-CN" sz="2000" b="1" dirty="0" smtClean="0"/>
              <a:t>.</a:t>
            </a:r>
            <a:r>
              <a:rPr kumimoji="1" lang="zh-CN" altLang="en-US" sz="2000" b="1" dirty="0" smtClean="0"/>
              <a:t> 原子性。对任意单个</a:t>
            </a:r>
            <a:r>
              <a:rPr kumimoji="1" lang="en-US" altLang="zh-CN" sz="2000" b="1" dirty="0" smtClean="0"/>
              <a:t>volatile</a:t>
            </a:r>
            <a:r>
              <a:rPr kumimoji="1" lang="zh-CN" altLang="en-US" sz="2000" b="1" dirty="0" smtClean="0"/>
              <a:t>变量的读</a:t>
            </a:r>
            <a:r>
              <a:rPr kumimoji="1" lang="en-US" altLang="zh-CN" sz="2000" b="1" dirty="0" smtClean="0"/>
              <a:t>/</a:t>
            </a:r>
            <a:r>
              <a:rPr kumimoji="1" lang="zh-CN" altLang="en-US" sz="2000" b="1" dirty="0" smtClean="0"/>
              <a:t>写具有原子性，单类型 </a:t>
            </a:r>
            <a:r>
              <a:rPr kumimoji="1" lang="en-US" altLang="zh-CN" sz="2000" b="1" dirty="0" smtClean="0"/>
              <a:t>volatile++</a:t>
            </a:r>
            <a:r>
              <a:rPr kumimoji="1" lang="zh-CN" altLang="en-US" sz="2000" b="1" dirty="0" smtClean="0"/>
              <a:t>这种复合操作不具有原子性。</a:t>
            </a:r>
            <a:endParaRPr kumimoji="1" lang="zh-CN" altLang="en-US" sz="2000" b="1" dirty="0"/>
          </a:p>
        </p:txBody>
      </p:sp>
    </p:spTree>
    <p:extLst>
      <p:ext uri="{BB962C8B-B14F-4D97-AF65-F5344CB8AC3E}">
        <p14:creationId xmlns:p14="http://schemas.microsoft.com/office/powerpoint/2010/main" val="188281286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08</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volatile</a:t>
            </a:r>
            <a:r>
              <a:rPr lang="zh-CN" altLang="en-US" sz="4000" dirty="0" smtClean="0">
                <a:latin typeface="Roboto"/>
                <a:ea typeface="Roboto"/>
                <a:cs typeface="Roboto"/>
              </a:rPr>
              <a:t>写</a:t>
            </a:r>
            <a:r>
              <a:rPr lang="en-US" altLang="zh-CN" sz="4000" dirty="0" smtClean="0">
                <a:latin typeface="Roboto"/>
                <a:ea typeface="Roboto"/>
                <a:cs typeface="Roboto"/>
              </a:rPr>
              <a:t>-</a:t>
            </a:r>
            <a:r>
              <a:rPr lang="zh-CN" altLang="en-US" sz="4000" dirty="0" smtClean="0">
                <a:latin typeface="Roboto"/>
                <a:ea typeface="Roboto"/>
                <a:cs typeface="Roboto"/>
              </a:rPr>
              <a:t>读的内存语义</a:t>
            </a:r>
            <a:endParaRPr lang="en-US" altLang="zh-CN" sz="4000" dirty="0">
              <a:latin typeface="Roboto"/>
              <a:ea typeface="Roboto"/>
              <a:cs typeface="Roboto"/>
            </a:endParaRPr>
          </a:p>
        </p:txBody>
      </p:sp>
      <p:sp>
        <p:nvSpPr>
          <p:cNvPr id="3" name="文本框 2"/>
          <p:cNvSpPr txBox="1"/>
          <p:nvPr/>
        </p:nvSpPr>
        <p:spPr>
          <a:xfrm>
            <a:off x="471762" y="2425551"/>
            <a:ext cx="5067392" cy="707886"/>
          </a:xfrm>
          <a:prstGeom prst="rect">
            <a:avLst/>
          </a:prstGeom>
          <a:noFill/>
        </p:spPr>
        <p:txBody>
          <a:bodyPr wrap="square" rtlCol="0">
            <a:spAutoFit/>
          </a:bodyPr>
          <a:lstStyle/>
          <a:p>
            <a:r>
              <a:rPr kumimoji="1" lang="zh-CN" altLang="en-US" sz="2000" b="1" dirty="0" smtClean="0"/>
              <a:t>当写一个</a:t>
            </a:r>
            <a:r>
              <a:rPr kumimoji="1" lang="en-US" altLang="zh-CN" sz="2000" b="1" dirty="0" smtClean="0"/>
              <a:t>volatile</a:t>
            </a:r>
            <a:r>
              <a:rPr kumimoji="1" lang="zh-CN" altLang="en-US" sz="2000" b="1" dirty="0" smtClean="0"/>
              <a:t>变量时，</a:t>
            </a:r>
            <a:r>
              <a:rPr kumimoji="1" lang="en-US" altLang="zh-CN" sz="2000" b="1" dirty="0" smtClean="0"/>
              <a:t>JMM</a:t>
            </a:r>
            <a:r>
              <a:rPr kumimoji="1" lang="zh-CN" altLang="en-US" sz="2000" b="1" dirty="0" smtClean="0"/>
              <a:t>会把该线程对应的本地内存中的共享变量刷新到主内存。</a:t>
            </a:r>
            <a:endParaRPr kumimoji="1" lang="zh-CN" altLang="en-US" sz="2000" b="1" dirty="0"/>
          </a:p>
        </p:txBody>
      </p:sp>
      <p:pic>
        <p:nvPicPr>
          <p:cNvPr id="9" name="图片 8"/>
          <p:cNvPicPr>
            <a:picLocks noChangeAspect="1"/>
          </p:cNvPicPr>
          <p:nvPr/>
        </p:nvPicPr>
        <p:blipFill>
          <a:blip r:embed="rId3"/>
          <a:stretch>
            <a:fillRect/>
          </a:stretch>
        </p:blipFill>
        <p:spPr>
          <a:xfrm>
            <a:off x="6132435" y="1407805"/>
            <a:ext cx="5227715" cy="4786929"/>
          </a:xfrm>
          <a:prstGeom prst="rect">
            <a:avLst/>
          </a:prstGeom>
        </p:spPr>
      </p:pic>
    </p:spTree>
    <p:extLst>
      <p:ext uri="{BB962C8B-B14F-4D97-AF65-F5344CB8AC3E}">
        <p14:creationId xmlns:p14="http://schemas.microsoft.com/office/powerpoint/2010/main" val="211580739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08</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volatile</a:t>
            </a:r>
            <a:r>
              <a:rPr lang="zh-CN" altLang="en-US" sz="4000" dirty="0" smtClean="0">
                <a:latin typeface="Roboto"/>
                <a:ea typeface="Roboto"/>
                <a:cs typeface="Roboto"/>
              </a:rPr>
              <a:t>写</a:t>
            </a:r>
            <a:r>
              <a:rPr lang="en-US" altLang="zh-CN" sz="4000" dirty="0" smtClean="0">
                <a:latin typeface="Roboto"/>
                <a:ea typeface="Roboto"/>
                <a:cs typeface="Roboto"/>
              </a:rPr>
              <a:t>-</a:t>
            </a:r>
            <a:r>
              <a:rPr lang="zh-CN" altLang="en-US" sz="4000" dirty="0" smtClean="0">
                <a:latin typeface="Roboto"/>
                <a:ea typeface="Roboto"/>
                <a:cs typeface="Roboto"/>
              </a:rPr>
              <a:t>读的内存语义</a:t>
            </a:r>
            <a:endParaRPr lang="en-US" altLang="zh-CN" sz="4000" dirty="0">
              <a:latin typeface="Roboto"/>
              <a:ea typeface="Roboto"/>
              <a:cs typeface="Roboto"/>
            </a:endParaRPr>
          </a:p>
        </p:txBody>
      </p:sp>
      <p:sp>
        <p:nvSpPr>
          <p:cNvPr id="3" name="文本框 2"/>
          <p:cNvSpPr txBox="1"/>
          <p:nvPr/>
        </p:nvSpPr>
        <p:spPr>
          <a:xfrm>
            <a:off x="471762" y="2425551"/>
            <a:ext cx="5067392" cy="1015663"/>
          </a:xfrm>
          <a:prstGeom prst="rect">
            <a:avLst/>
          </a:prstGeom>
          <a:noFill/>
        </p:spPr>
        <p:txBody>
          <a:bodyPr wrap="square" rtlCol="0">
            <a:spAutoFit/>
          </a:bodyPr>
          <a:lstStyle/>
          <a:p>
            <a:r>
              <a:rPr kumimoji="1" lang="zh-CN" altLang="en-US" sz="2000" b="1" dirty="0" smtClean="0"/>
              <a:t>当读一个</a:t>
            </a:r>
            <a:r>
              <a:rPr kumimoji="1" lang="en-US" altLang="zh-CN" sz="2000" b="1" dirty="0" smtClean="0"/>
              <a:t>volatile</a:t>
            </a:r>
            <a:r>
              <a:rPr kumimoji="1" lang="zh-CN" altLang="en-US" sz="2000" b="1" dirty="0" smtClean="0"/>
              <a:t>变量时，</a:t>
            </a:r>
            <a:r>
              <a:rPr kumimoji="1" lang="en-US" altLang="zh-CN" sz="2000" b="1" dirty="0" smtClean="0"/>
              <a:t>JMM</a:t>
            </a:r>
            <a:r>
              <a:rPr kumimoji="1" lang="zh-CN" altLang="en-US" sz="2000" b="1" dirty="0" smtClean="0"/>
              <a:t>会把该线程对应的本地内存置为无效。线程将从主内存中读取共享变量。</a:t>
            </a:r>
            <a:endParaRPr kumimoji="1" lang="zh-CN" altLang="en-US" sz="2000" b="1" dirty="0"/>
          </a:p>
        </p:txBody>
      </p:sp>
      <p:pic>
        <p:nvPicPr>
          <p:cNvPr id="4" name="图片 3"/>
          <p:cNvPicPr>
            <a:picLocks noChangeAspect="1"/>
          </p:cNvPicPr>
          <p:nvPr/>
        </p:nvPicPr>
        <p:blipFill>
          <a:blip r:embed="rId3"/>
          <a:stretch>
            <a:fillRect/>
          </a:stretch>
        </p:blipFill>
        <p:spPr>
          <a:xfrm>
            <a:off x="6353542" y="942250"/>
            <a:ext cx="5269889" cy="5144415"/>
          </a:xfrm>
          <a:prstGeom prst="rect">
            <a:avLst/>
          </a:prstGeom>
        </p:spPr>
      </p:pic>
    </p:spTree>
    <p:extLst>
      <p:ext uri="{BB962C8B-B14F-4D97-AF65-F5344CB8AC3E}">
        <p14:creationId xmlns:p14="http://schemas.microsoft.com/office/powerpoint/2010/main" val="112263225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09</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volatile</a:t>
            </a:r>
            <a:r>
              <a:rPr lang="zh-CN" altLang="en-US" sz="4000" dirty="0" smtClean="0">
                <a:latin typeface="Roboto"/>
                <a:ea typeface="Roboto"/>
                <a:cs typeface="Roboto"/>
              </a:rPr>
              <a:t>内存语义的实现</a:t>
            </a:r>
            <a:endParaRPr lang="en-US" altLang="zh-CN" sz="4000" dirty="0">
              <a:latin typeface="Roboto"/>
              <a:ea typeface="Roboto"/>
              <a:cs typeface="Roboto"/>
            </a:endParaRPr>
          </a:p>
        </p:txBody>
      </p:sp>
      <p:pic>
        <p:nvPicPr>
          <p:cNvPr id="7" name="图片 6"/>
          <p:cNvPicPr>
            <a:picLocks noChangeAspect="1"/>
          </p:cNvPicPr>
          <p:nvPr/>
        </p:nvPicPr>
        <p:blipFill>
          <a:blip r:embed="rId3"/>
          <a:stretch>
            <a:fillRect/>
          </a:stretch>
        </p:blipFill>
        <p:spPr>
          <a:xfrm>
            <a:off x="225425" y="2465387"/>
            <a:ext cx="11722100" cy="2781300"/>
          </a:xfrm>
          <a:prstGeom prst="rect">
            <a:avLst/>
          </a:prstGeom>
        </p:spPr>
      </p:pic>
    </p:spTree>
    <p:extLst>
      <p:ext uri="{BB962C8B-B14F-4D97-AF65-F5344CB8AC3E}">
        <p14:creationId xmlns:p14="http://schemas.microsoft.com/office/powerpoint/2010/main" val="65992702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10</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JMM</a:t>
            </a:r>
            <a:r>
              <a:rPr lang="zh-CN" altLang="en-US" sz="4000" dirty="0" smtClean="0">
                <a:latin typeface="Roboto"/>
                <a:ea typeface="Roboto"/>
                <a:cs typeface="Roboto"/>
              </a:rPr>
              <a:t>内存屏障插入策略</a:t>
            </a:r>
            <a:endParaRPr lang="en-US" altLang="zh-CN" sz="4000" dirty="0">
              <a:latin typeface="Roboto"/>
              <a:ea typeface="Roboto"/>
              <a:cs typeface="Roboto"/>
            </a:endParaRPr>
          </a:p>
        </p:txBody>
      </p:sp>
      <p:pic>
        <p:nvPicPr>
          <p:cNvPr id="3" name="图片 2"/>
          <p:cNvPicPr>
            <a:picLocks noChangeAspect="1"/>
          </p:cNvPicPr>
          <p:nvPr/>
        </p:nvPicPr>
        <p:blipFill>
          <a:blip r:embed="rId3"/>
          <a:stretch>
            <a:fillRect/>
          </a:stretch>
        </p:blipFill>
        <p:spPr>
          <a:xfrm>
            <a:off x="1604055" y="2092935"/>
            <a:ext cx="7863246" cy="3526204"/>
          </a:xfrm>
          <a:prstGeom prst="rect">
            <a:avLst/>
          </a:prstGeom>
        </p:spPr>
      </p:pic>
    </p:spTree>
    <p:extLst>
      <p:ext uri="{BB962C8B-B14F-4D97-AF65-F5344CB8AC3E}">
        <p14:creationId xmlns:p14="http://schemas.microsoft.com/office/powerpoint/2010/main" val="103225939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10</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JMM</a:t>
            </a:r>
            <a:r>
              <a:rPr lang="zh-CN" altLang="en-US" sz="4000" dirty="0" smtClean="0">
                <a:latin typeface="Roboto"/>
                <a:ea typeface="Roboto"/>
                <a:cs typeface="Roboto"/>
              </a:rPr>
              <a:t>内存屏障插入策略</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1604055" y="979488"/>
            <a:ext cx="8369300" cy="5575300"/>
          </a:xfrm>
          <a:prstGeom prst="rect">
            <a:avLst/>
          </a:prstGeom>
        </p:spPr>
      </p:pic>
    </p:spTree>
    <p:extLst>
      <p:ext uri="{BB962C8B-B14F-4D97-AF65-F5344CB8AC3E}">
        <p14:creationId xmlns:p14="http://schemas.microsoft.com/office/powerpoint/2010/main" val="62178666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10</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JMM</a:t>
            </a:r>
            <a:r>
              <a:rPr lang="zh-CN" altLang="en-US" sz="4000" dirty="0" smtClean="0">
                <a:latin typeface="Roboto"/>
                <a:ea typeface="Roboto"/>
                <a:cs typeface="Roboto"/>
              </a:rPr>
              <a:t>内存屏障插入策略</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1879600" y="1118220"/>
            <a:ext cx="7633677" cy="5161929"/>
          </a:xfrm>
          <a:prstGeom prst="rect">
            <a:avLst/>
          </a:prstGeom>
        </p:spPr>
      </p:pic>
    </p:spTree>
    <p:extLst>
      <p:ext uri="{BB962C8B-B14F-4D97-AF65-F5344CB8AC3E}">
        <p14:creationId xmlns:p14="http://schemas.microsoft.com/office/powerpoint/2010/main" val="13791551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01</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69" name="文本框 22"/>
          <p:cNvSpPr txBox="1">
            <a:spLocks noChangeArrowheads="1"/>
          </p:cNvSpPr>
          <p:nvPr/>
        </p:nvSpPr>
        <p:spPr bwMode="auto">
          <a:xfrm>
            <a:off x="1628004" y="403726"/>
            <a:ext cx="5122924" cy="584775"/>
          </a:xfrm>
          <a:prstGeom prst="rect">
            <a:avLst/>
          </a:prstGeom>
          <a:noFill/>
          <a:ln w="9525">
            <a:noFill/>
            <a:miter lim="800000"/>
            <a:headEnd/>
            <a:tailEnd/>
          </a:ln>
        </p:spPr>
        <p:txBody>
          <a:bodyPr wrap="square">
            <a:spAutoFit/>
          </a:bodyPr>
          <a:lstStyle/>
          <a:p>
            <a:r>
              <a:rPr lang="zh-CN" altLang="en-US" sz="3200" b="1" dirty="0" smtClean="0">
                <a:latin typeface="Open Sans" charset="0"/>
                <a:ea typeface="冬青黑体简体中文 W3" charset="-122"/>
              </a:rPr>
              <a:t>并发编程的两个关键问题</a:t>
            </a:r>
            <a:endParaRPr lang="zh-CN" altLang="en-US" sz="3200" b="1" dirty="0">
              <a:latin typeface="Open Sans" charset="0"/>
              <a:ea typeface="冬青黑体简体中文 W3" charset="-122"/>
            </a:endParaRPr>
          </a:p>
        </p:txBody>
      </p:sp>
      <p:sp>
        <p:nvSpPr>
          <p:cNvPr id="71" name="文本框 22"/>
          <p:cNvSpPr txBox="1">
            <a:spLocks noChangeArrowheads="1"/>
          </p:cNvSpPr>
          <p:nvPr/>
        </p:nvSpPr>
        <p:spPr bwMode="auto">
          <a:xfrm>
            <a:off x="3692769" y="1709460"/>
            <a:ext cx="3820976" cy="461665"/>
          </a:xfrm>
          <a:prstGeom prst="rect">
            <a:avLst/>
          </a:prstGeom>
          <a:noFill/>
          <a:ln w="9525">
            <a:noFill/>
            <a:miter lim="800000"/>
            <a:headEnd/>
            <a:tailEnd/>
          </a:ln>
        </p:spPr>
        <p:txBody>
          <a:bodyPr>
            <a:spAutoFit/>
          </a:bodyPr>
          <a:lstStyle/>
          <a:p>
            <a:r>
              <a:rPr lang="zh-CN" altLang="en-US" sz="2400" b="1" dirty="0" smtClean="0">
                <a:latin typeface="Open Sans" charset="0"/>
                <a:ea typeface="冬青黑体简体中文 W3" charset="-122"/>
              </a:rPr>
              <a:t>线程之间如何通信？</a:t>
            </a:r>
            <a:endParaRPr lang="zh-CN" altLang="en-US" sz="2400" b="1" dirty="0">
              <a:latin typeface="Open Sans" charset="0"/>
              <a:ea typeface="冬青黑体简体中文 W3" charset="-122"/>
            </a:endParaRPr>
          </a:p>
        </p:txBody>
      </p:sp>
      <p:sp>
        <p:nvSpPr>
          <p:cNvPr id="72" name="文本框 22"/>
          <p:cNvSpPr txBox="1">
            <a:spLocks noChangeArrowheads="1"/>
          </p:cNvSpPr>
          <p:nvPr/>
        </p:nvSpPr>
        <p:spPr bwMode="auto">
          <a:xfrm>
            <a:off x="795338" y="1709460"/>
            <a:ext cx="3820976" cy="461665"/>
          </a:xfrm>
          <a:prstGeom prst="rect">
            <a:avLst/>
          </a:prstGeom>
          <a:noFill/>
          <a:ln w="9525">
            <a:noFill/>
            <a:miter lim="800000"/>
            <a:headEnd/>
            <a:tailEnd/>
          </a:ln>
        </p:spPr>
        <p:txBody>
          <a:bodyPr>
            <a:spAutoFit/>
          </a:bodyPr>
          <a:lstStyle/>
          <a:p>
            <a:r>
              <a:rPr lang="zh-CN" altLang="en-US" sz="2400" b="1" dirty="0" smtClean="0">
                <a:latin typeface="Open Sans" charset="0"/>
                <a:ea typeface="冬青黑体简体中文 W3" charset="-122"/>
              </a:rPr>
              <a:t>线程之间如何同步？</a:t>
            </a:r>
            <a:endParaRPr lang="zh-CN" altLang="en-US" sz="2400" b="1" dirty="0">
              <a:latin typeface="Open Sans" charset="0"/>
              <a:ea typeface="冬青黑体简体中文 W3" charset="-122"/>
            </a:endParaRPr>
          </a:p>
        </p:txBody>
      </p:sp>
      <p:pic>
        <p:nvPicPr>
          <p:cNvPr id="19488" name="图片 19487"/>
          <p:cNvPicPr>
            <a:picLocks noChangeAspect="1"/>
          </p:cNvPicPr>
          <p:nvPr/>
        </p:nvPicPr>
        <p:blipFill rotWithShape="1">
          <a:blip r:embed="rId3"/>
          <a:srcRect l="10902" t="9775" r="10206" b="11447"/>
          <a:stretch/>
        </p:blipFill>
        <p:spPr>
          <a:xfrm>
            <a:off x="193431" y="2795952"/>
            <a:ext cx="6998677" cy="2866293"/>
          </a:xfrm>
          <a:prstGeom prst="rect">
            <a:avLst/>
          </a:prstGeom>
        </p:spPr>
      </p:pic>
      <p:pic>
        <p:nvPicPr>
          <p:cNvPr id="19489" name="图片 19488"/>
          <p:cNvPicPr>
            <a:picLocks noChangeAspect="1"/>
          </p:cNvPicPr>
          <p:nvPr/>
        </p:nvPicPr>
        <p:blipFill rotWithShape="1">
          <a:blip r:embed="rId4"/>
          <a:srcRect l="9198" t="5508" r="23678" b="9177"/>
          <a:stretch/>
        </p:blipFill>
        <p:spPr>
          <a:xfrm>
            <a:off x="7915031" y="2444260"/>
            <a:ext cx="3921369" cy="3217985"/>
          </a:xfrm>
          <a:prstGeom prst="rect">
            <a:avLst/>
          </a:prstGeom>
        </p:spPr>
      </p:pic>
      <p:sp>
        <p:nvSpPr>
          <p:cNvPr id="19490" name="文本框 19489"/>
          <p:cNvSpPr txBox="1"/>
          <p:nvPr/>
        </p:nvSpPr>
        <p:spPr>
          <a:xfrm>
            <a:off x="2162908" y="5838092"/>
            <a:ext cx="1800493" cy="369332"/>
          </a:xfrm>
          <a:prstGeom prst="rect">
            <a:avLst/>
          </a:prstGeom>
          <a:noFill/>
        </p:spPr>
        <p:txBody>
          <a:bodyPr wrap="none" rtlCol="0">
            <a:spAutoFit/>
          </a:bodyPr>
          <a:lstStyle/>
          <a:p>
            <a:r>
              <a:rPr kumimoji="1" lang="zh-CN" altLang="en-US" smtClean="0"/>
              <a:t>消息传递模型图</a:t>
            </a:r>
            <a:endParaRPr kumimoji="1" lang="zh-CN" altLang="en-US"/>
          </a:p>
        </p:txBody>
      </p:sp>
      <p:sp>
        <p:nvSpPr>
          <p:cNvPr id="87" name="文本框 86"/>
          <p:cNvSpPr txBox="1"/>
          <p:nvPr/>
        </p:nvSpPr>
        <p:spPr>
          <a:xfrm>
            <a:off x="8698523" y="5838092"/>
            <a:ext cx="1805302" cy="369332"/>
          </a:xfrm>
          <a:prstGeom prst="rect">
            <a:avLst/>
          </a:prstGeom>
          <a:noFill/>
        </p:spPr>
        <p:txBody>
          <a:bodyPr wrap="none" rtlCol="0">
            <a:spAutoFit/>
          </a:bodyPr>
          <a:lstStyle/>
          <a:p>
            <a:r>
              <a:rPr kumimoji="1" lang="zh-CN" altLang="en-US" dirty="0" smtClean="0"/>
              <a:t>共享内存模型图</a:t>
            </a:r>
            <a:endParaRPr kumimoji="1" lang="zh-CN" altLang="en-US" dirty="0"/>
          </a:p>
        </p:txBody>
      </p:sp>
    </p:spTree>
    <p:extLst>
      <p:ext uri="{BB962C8B-B14F-4D97-AF65-F5344CB8AC3E}">
        <p14:creationId xmlns:p14="http://schemas.microsoft.com/office/powerpoint/2010/main" val="28330283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11</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内存屏障插入示例</a:t>
            </a:r>
            <a:endParaRPr lang="en-US" altLang="zh-CN" sz="4000" dirty="0">
              <a:latin typeface="Roboto"/>
              <a:ea typeface="Roboto"/>
              <a:cs typeface="Roboto"/>
            </a:endParaRPr>
          </a:p>
        </p:txBody>
      </p:sp>
      <p:pic>
        <p:nvPicPr>
          <p:cNvPr id="3" name="图片 2"/>
          <p:cNvPicPr>
            <a:picLocks noChangeAspect="1"/>
          </p:cNvPicPr>
          <p:nvPr/>
        </p:nvPicPr>
        <p:blipFill>
          <a:blip r:embed="rId3"/>
          <a:stretch>
            <a:fillRect/>
          </a:stretch>
        </p:blipFill>
        <p:spPr>
          <a:xfrm>
            <a:off x="14187" y="1986987"/>
            <a:ext cx="6072288" cy="3133122"/>
          </a:xfrm>
          <a:prstGeom prst="rect">
            <a:avLst/>
          </a:prstGeom>
        </p:spPr>
      </p:pic>
      <p:pic>
        <p:nvPicPr>
          <p:cNvPr id="7" name="图片 6"/>
          <p:cNvPicPr>
            <a:picLocks noChangeAspect="1"/>
          </p:cNvPicPr>
          <p:nvPr/>
        </p:nvPicPr>
        <p:blipFill>
          <a:blip r:embed="rId4"/>
          <a:stretch>
            <a:fillRect/>
          </a:stretch>
        </p:blipFill>
        <p:spPr>
          <a:xfrm>
            <a:off x="5945187" y="524737"/>
            <a:ext cx="5973272" cy="5534610"/>
          </a:xfrm>
          <a:prstGeom prst="rect">
            <a:avLst/>
          </a:prstGeom>
        </p:spPr>
      </p:pic>
    </p:spTree>
    <p:extLst>
      <p:ext uri="{BB962C8B-B14F-4D97-AF65-F5344CB8AC3E}">
        <p14:creationId xmlns:p14="http://schemas.microsoft.com/office/powerpoint/2010/main" val="100776367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双重检查锁定与延迟初始化</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0" y="2891575"/>
            <a:ext cx="12192000" cy="3151014"/>
          </a:xfrm>
          <a:prstGeom prst="rect">
            <a:avLst/>
          </a:prstGeom>
        </p:spPr>
      </p:pic>
      <p:sp>
        <p:nvSpPr>
          <p:cNvPr id="9" name="文本框 8"/>
          <p:cNvSpPr txBox="1"/>
          <p:nvPr/>
        </p:nvSpPr>
        <p:spPr>
          <a:xfrm>
            <a:off x="1294915" y="2109441"/>
            <a:ext cx="5445504" cy="400110"/>
          </a:xfrm>
          <a:prstGeom prst="rect">
            <a:avLst/>
          </a:prstGeom>
          <a:noFill/>
        </p:spPr>
        <p:txBody>
          <a:bodyPr wrap="square" rtlCol="0">
            <a:spAutoFit/>
          </a:bodyPr>
          <a:lstStyle/>
          <a:p>
            <a:r>
              <a:rPr kumimoji="1" lang="zh-CN" altLang="en-US" sz="2000" b="1" dirty="0" smtClean="0"/>
              <a:t>非线程安全的延迟初始化对象的示例代码。</a:t>
            </a:r>
            <a:endParaRPr kumimoji="1" lang="zh-CN" altLang="en-US" sz="2000" b="1" dirty="0"/>
          </a:p>
        </p:txBody>
      </p:sp>
    </p:spTree>
    <p:extLst>
      <p:ext uri="{BB962C8B-B14F-4D97-AF65-F5344CB8AC3E}">
        <p14:creationId xmlns:p14="http://schemas.microsoft.com/office/powerpoint/2010/main" val="109847874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双重检查锁定与延迟初始化</a:t>
            </a:r>
            <a:endParaRPr lang="en-US" altLang="zh-CN" sz="4000" dirty="0">
              <a:latin typeface="Roboto"/>
              <a:ea typeface="Roboto"/>
              <a:cs typeface="Roboto"/>
            </a:endParaRPr>
          </a:p>
        </p:txBody>
      </p:sp>
      <p:sp>
        <p:nvSpPr>
          <p:cNvPr id="9" name="文本框 8"/>
          <p:cNvSpPr txBox="1"/>
          <p:nvPr/>
        </p:nvSpPr>
        <p:spPr>
          <a:xfrm>
            <a:off x="1294915" y="1697961"/>
            <a:ext cx="8123405" cy="400110"/>
          </a:xfrm>
          <a:prstGeom prst="rect">
            <a:avLst/>
          </a:prstGeom>
          <a:noFill/>
        </p:spPr>
        <p:txBody>
          <a:bodyPr wrap="square" rtlCol="0">
            <a:spAutoFit/>
          </a:bodyPr>
          <a:lstStyle/>
          <a:p>
            <a:r>
              <a:rPr kumimoji="1" lang="zh-CN" altLang="en-US" sz="2000" b="1" dirty="0" smtClean="0"/>
              <a:t>对</a:t>
            </a:r>
            <a:r>
              <a:rPr kumimoji="1" lang="en-US" altLang="zh-CN" sz="2000" b="1" dirty="0" err="1" smtClean="0"/>
              <a:t>getInstance</a:t>
            </a:r>
            <a:r>
              <a:rPr kumimoji="1" lang="en-US" altLang="zh-CN" sz="2000" b="1" dirty="0" smtClean="0"/>
              <a:t>()</a:t>
            </a:r>
            <a:r>
              <a:rPr kumimoji="1" lang="zh-CN" altLang="en-US" sz="2000" b="1" dirty="0" smtClean="0"/>
              <a:t>方法做同步处理来实现线程安全的延迟初始化。</a:t>
            </a:r>
            <a:endParaRPr kumimoji="1" lang="zh-CN" altLang="en-US" sz="2000" b="1" dirty="0"/>
          </a:p>
        </p:txBody>
      </p:sp>
      <p:pic>
        <p:nvPicPr>
          <p:cNvPr id="3" name="图片 2"/>
          <p:cNvPicPr>
            <a:picLocks noChangeAspect="1"/>
          </p:cNvPicPr>
          <p:nvPr/>
        </p:nvPicPr>
        <p:blipFill>
          <a:blip r:embed="rId3"/>
          <a:stretch>
            <a:fillRect/>
          </a:stretch>
        </p:blipFill>
        <p:spPr>
          <a:xfrm>
            <a:off x="53975" y="2310798"/>
            <a:ext cx="12065000" cy="3429000"/>
          </a:xfrm>
          <a:prstGeom prst="rect">
            <a:avLst/>
          </a:prstGeom>
        </p:spPr>
      </p:pic>
    </p:spTree>
    <p:extLst>
      <p:ext uri="{BB962C8B-B14F-4D97-AF65-F5344CB8AC3E}">
        <p14:creationId xmlns:p14="http://schemas.microsoft.com/office/powerpoint/2010/main" val="317721120"/>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双重检查锁定与延迟初始化</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0" y="1598312"/>
            <a:ext cx="12192000" cy="3661375"/>
          </a:xfrm>
          <a:prstGeom prst="rect">
            <a:avLst/>
          </a:prstGeom>
        </p:spPr>
      </p:pic>
    </p:spTree>
    <p:extLst>
      <p:ext uri="{BB962C8B-B14F-4D97-AF65-F5344CB8AC3E}">
        <p14:creationId xmlns:p14="http://schemas.microsoft.com/office/powerpoint/2010/main" val="112943125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双重检查锁定与延迟初始化</a:t>
            </a:r>
            <a:endParaRPr lang="en-US" altLang="zh-CN" sz="4000" dirty="0">
              <a:latin typeface="Roboto"/>
              <a:ea typeface="Roboto"/>
              <a:cs typeface="Roboto"/>
            </a:endParaRPr>
          </a:p>
        </p:txBody>
      </p:sp>
      <p:pic>
        <p:nvPicPr>
          <p:cNvPr id="3" name="图片 2"/>
          <p:cNvPicPr>
            <a:picLocks noChangeAspect="1"/>
          </p:cNvPicPr>
          <p:nvPr/>
        </p:nvPicPr>
        <p:blipFill rotWithShape="1">
          <a:blip r:embed="rId3"/>
          <a:srcRect t="3129"/>
          <a:stretch/>
        </p:blipFill>
        <p:spPr>
          <a:xfrm>
            <a:off x="1439468" y="1122465"/>
            <a:ext cx="9294013" cy="5462485"/>
          </a:xfrm>
          <a:prstGeom prst="rect">
            <a:avLst/>
          </a:prstGeom>
        </p:spPr>
      </p:pic>
    </p:spTree>
    <p:extLst>
      <p:ext uri="{BB962C8B-B14F-4D97-AF65-F5344CB8AC3E}">
        <p14:creationId xmlns:p14="http://schemas.microsoft.com/office/powerpoint/2010/main" val="113324303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双重检查锁定与延迟初始化</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154912" y="1283754"/>
            <a:ext cx="5637875" cy="5035030"/>
          </a:xfrm>
          <a:prstGeom prst="rect">
            <a:avLst/>
          </a:prstGeom>
        </p:spPr>
      </p:pic>
      <p:pic>
        <p:nvPicPr>
          <p:cNvPr id="7" name="图片 6"/>
          <p:cNvPicPr>
            <a:picLocks noChangeAspect="1"/>
          </p:cNvPicPr>
          <p:nvPr/>
        </p:nvPicPr>
        <p:blipFill>
          <a:blip r:embed="rId4"/>
          <a:stretch>
            <a:fillRect/>
          </a:stretch>
        </p:blipFill>
        <p:spPr>
          <a:xfrm>
            <a:off x="5945187" y="2763849"/>
            <a:ext cx="6246813" cy="2106590"/>
          </a:xfrm>
          <a:prstGeom prst="rect">
            <a:avLst/>
          </a:prstGeom>
        </p:spPr>
      </p:pic>
    </p:spTree>
    <p:extLst>
      <p:ext uri="{BB962C8B-B14F-4D97-AF65-F5344CB8AC3E}">
        <p14:creationId xmlns:p14="http://schemas.microsoft.com/office/powerpoint/2010/main" val="627867297"/>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12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双重检查锁定与延迟初始化</a:t>
            </a:r>
            <a:endParaRPr lang="en-US" altLang="zh-CN" sz="4000" dirty="0">
              <a:latin typeface="Roboto"/>
              <a:ea typeface="Roboto"/>
              <a:cs typeface="Roboto"/>
            </a:endParaRPr>
          </a:p>
        </p:txBody>
      </p:sp>
      <p:sp>
        <p:nvSpPr>
          <p:cNvPr id="3" name="文本框 2"/>
          <p:cNvSpPr txBox="1"/>
          <p:nvPr/>
        </p:nvSpPr>
        <p:spPr>
          <a:xfrm>
            <a:off x="1604055" y="1508760"/>
            <a:ext cx="2983185" cy="400110"/>
          </a:xfrm>
          <a:prstGeom prst="rect">
            <a:avLst/>
          </a:prstGeom>
          <a:noFill/>
        </p:spPr>
        <p:txBody>
          <a:bodyPr wrap="square" rtlCol="0">
            <a:spAutoFit/>
          </a:bodyPr>
          <a:lstStyle/>
          <a:p>
            <a:r>
              <a:rPr kumimoji="1" lang="zh-CN" altLang="en-US" sz="2000" b="1" dirty="0" smtClean="0"/>
              <a:t>基于</a:t>
            </a:r>
            <a:r>
              <a:rPr kumimoji="1" lang="en-US" altLang="zh-CN" sz="2000" b="1" dirty="0" smtClean="0"/>
              <a:t>volatile</a:t>
            </a:r>
            <a:r>
              <a:rPr kumimoji="1" lang="zh-CN" altLang="en-US" sz="2000" b="1" dirty="0" smtClean="0"/>
              <a:t>的解决方案</a:t>
            </a:r>
            <a:endParaRPr kumimoji="1" lang="zh-CN" altLang="en-US" sz="2000" b="1" dirty="0"/>
          </a:p>
        </p:txBody>
      </p:sp>
      <p:pic>
        <p:nvPicPr>
          <p:cNvPr id="9" name="图片 8"/>
          <p:cNvPicPr>
            <a:picLocks noChangeAspect="1"/>
          </p:cNvPicPr>
          <p:nvPr/>
        </p:nvPicPr>
        <p:blipFill>
          <a:blip r:embed="rId3"/>
          <a:stretch>
            <a:fillRect/>
          </a:stretch>
        </p:blipFill>
        <p:spPr>
          <a:xfrm>
            <a:off x="0" y="2369880"/>
            <a:ext cx="12192000" cy="3501571"/>
          </a:xfrm>
          <a:prstGeom prst="rect">
            <a:avLst/>
          </a:prstGeom>
        </p:spPr>
      </p:pic>
    </p:spTree>
    <p:extLst>
      <p:ext uri="{BB962C8B-B14F-4D97-AF65-F5344CB8AC3E}">
        <p14:creationId xmlns:p14="http://schemas.microsoft.com/office/powerpoint/2010/main" val="175011287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a:solidFill>
                  <a:schemeClr val="bg1"/>
                </a:solidFill>
                <a:latin typeface="Roboto" pitchFamily="2" charset="0"/>
                <a:ea typeface="+mn-ea"/>
              </a:rPr>
              <a:t>1</a:t>
            </a:r>
            <a:r>
              <a:rPr lang="en-US" altLang="zh-CN" sz="3200" spc="300" dirty="0" smtClean="0">
                <a:solidFill>
                  <a:schemeClr val="bg1"/>
                </a:solidFill>
                <a:latin typeface="Roboto" pitchFamily="2" charset="0"/>
                <a:ea typeface="+mn-ea"/>
              </a:rPr>
              <a:t>3</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等待通知机制</a:t>
            </a:r>
            <a:endParaRPr lang="en-US" altLang="zh-CN" sz="4000" dirty="0">
              <a:latin typeface="Roboto"/>
              <a:ea typeface="Roboto"/>
              <a:cs typeface="Roboto"/>
            </a:endParaRPr>
          </a:p>
        </p:txBody>
      </p:sp>
      <p:pic>
        <p:nvPicPr>
          <p:cNvPr id="10" name="图片 9"/>
          <p:cNvPicPr>
            <a:picLocks noChangeAspect="1"/>
          </p:cNvPicPr>
          <p:nvPr/>
        </p:nvPicPr>
        <p:blipFill rotWithShape="1">
          <a:blip r:embed="rId3"/>
          <a:srcRect b="53852"/>
          <a:stretch/>
        </p:blipFill>
        <p:spPr>
          <a:xfrm>
            <a:off x="38966" y="1709897"/>
            <a:ext cx="6239645" cy="3712116"/>
          </a:xfrm>
          <a:prstGeom prst="rect">
            <a:avLst/>
          </a:prstGeom>
        </p:spPr>
      </p:pic>
      <p:pic>
        <p:nvPicPr>
          <p:cNvPr id="11" name="图片 10"/>
          <p:cNvPicPr>
            <a:picLocks noChangeAspect="1"/>
          </p:cNvPicPr>
          <p:nvPr/>
        </p:nvPicPr>
        <p:blipFill rotWithShape="1">
          <a:blip r:embed="rId3"/>
          <a:srcRect t="46000"/>
          <a:stretch/>
        </p:blipFill>
        <p:spPr>
          <a:xfrm>
            <a:off x="6461491" y="1642588"/>
            <a:ext cx="5319664" cy="3703320"/>
          </a:xfrm>
          <a:prstGeom prst="rect">
            <a:avLst/>
          </a:prstGeom>
        </p:spPr>
      </p:pic>
    </p:spTree>
    <p:extLst>
      <p:ext uri="{BB962C8B-B14F-4D97-AF65-F5344CB8AC3E}">
        <p14:creationId xmlns:p14="http://schemas.microsoft.com/office/powerpoint/2010/main" val="195531265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a:solidFill>
                  <a:schemeClr val="bg1"/>
                </a:solidFill>
                <a:latin typeface="Roboto" pitchFamily="2" charset="0"/>
                <a:ea typeface="+mn-ea"/>
              </a:rPr>
              <a:t>1</a:t>
            </a:r>
            <a:r>
              <a:rPr lang="en-US" altLang="zh-CN" sz="3200" spc="300" dirty="0" smtClean="0">
                <a:solidFill>
                  <a:schemeClr val="bg1"/>
                </a:solidFill>
                <a:latin typeface="Roboto" pitchFamily="2" charset="0"/>
                <a:ea typeface="+mn-ea"/>
              </a:rPr>
              <a:t>3</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等待通知机制</a:t>
            </a:r>
            <a:endParaRPr lang="en-US" altLang="zh-CN" sz="4000" dirty="0">
              <a:latin typeface="Roboto"/>
              <a:ea typeface="Roboto"/>
              <a:cs typeface="Roboto"/>
            </a:endParaRPr>
          </a:p>
        </p:txBody>
      </p:sp>
      <p:pic>
        <p:nvPicPr>
          <p:cNvPr id="7" name="图片 6"/>
          <p:cNvPicPr>
            <a:picLocks noChangeAspect="1"/>
          </p:cNvPicPr>
          <p:nvPr/>
        </p:nvPicPr>
        <p:blipFill>
          <a:blip r:embed="rId3"/>
          <a:stretch>
            <a:fillRect/>
          </a:stretch>
        </p:blipFill>
        <p:spPr>
          <a:xfrm>
            <a:off x="4566754" y="969963"/>
            <a:ext cx="7269646" cy="5373688"/>
          </a:xfrm>
          <a:prstGeom prst="rect">
            <a:avLst/>
          </a:prstGeom>
        </p:spPr>
      </p:pic>
    </p:spTree>
    <p:extLst>
      <p:ext uri="{BB962C8B-B14F-4D97-AF65-F5344CB8AC3E}">
        <p14:creationId xmlns:p14="http://schemas.microsoft.com/office/powerpoint/2010/main" val="88235371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4775"/>
          </a:xfrm>
          <a:prstGeom prst="rect">
            <a:avLst/>
          </a:pr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771" name="文本框 20"/>
          <p:cNvSpPr txBox="1">
            <a:spLocks noChangeArrowheads="1"/>
          </p:cNvSpPr>
          <p:nvPr/>
        </p:nvSpPr>
        <p:spPr bwMode="auto">
          <a:xfrm>
            <a:off x="1958975" y="4476750"/>
            <a:ext cx="8302625" cy="1014413"/>
          </a:xfrm>
          <a:prstGeom prst="rect">
            <a:avLst/>
          </a:prstGeom>
          <a:noFill/>
          <a:ln w="9525">
            <a:noFill/>
            <a:miter lim="800000"/>
            <a:headEnd/>
            <a:tailEnd/>
          </a:ln>
        </p:spPr>
        <p:txBody>
          <a:bodyPr>
            <a:spAutoFit/>
          </a:bodyPr>
          <a:lstStyle/>
          <a:p>
            <a:pPr algn="ctr"/>
            <a:r>
              <a:rPr lang="zh-CN" altLang="en-US" sz="6000" dirty="0" smtClean="0">
                <a:solidFill>
                  <a:schemeClr val="bg1"/>
                </a:solidFill>
                <a:latin typeface="Roboto"/>
                <a:ea typeface="Roboto"/>
                <a:cs typeface="Roboto"/>
              </a:rPr>
              <a:t>谢谢！</a:t>
            </a:r>
            <a:endParaRPr lang="zh-CN" altLang="en-US" sz="6000" dirty="0">
              <a:solidFill>
                <a:schemeClr val="bg1"/>
              </a:solidFill>
              <a:latin typeface="Roboto"/>
              <a:ea typeface="冬青黑体简体中文 W3" charset="-122"/>
            </a:endParaRPr>
          </a:p>
        </p:txBody>
      </p:sp>
      <p:grpSp>
        <p:nvGrpSpPr>
          <p:cNvPr id="3" name="组合 18"/>
          <p:cNvGrpSpPr/>
          <p:nvPr/>
        </p:nvGrpSpPr>
        <p:grpSpPr bwMode="auto">
          <a:xfrm>
            <a:off x="5203825" y="1751013"/>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solidFill>
              <a:srgbClr val="FAAA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sp>
        <p:nvSpPr>
          <p:cNvPr id="23" name="矩形 22"/>
          <p:cNvSpPr/>
          <p:nvPr/>
        </p:nvSpPr>
        <p:spPr>
          <a:xfrm>
            <a:off x="5203825" y="6438900"/>
            <a:ext cx="1817688" cy="482600"/>
          </a:xfrm>
          <a:prstGeom prst="rect">
            <a:avLst/>
          </a:pr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Java</a:t>
            </a:r>
            <a:r>
              <a:rPr lang="zh-CN" altLang="en-US" sz="4000" dirty="0" smtClean="0">
                <a:latin typeface="Roboto"/>
                <a:ea typeface="Roboto"/>
                <a:cs typeface="Roboto"/>
              </a:rPr>
              <a:t>内存模型</a:t>
            </a:r>
            <a:endParaRPr lang="en-US" altLang="zh-CN" sz="4000" dirty="0">
              <a:latin typeface="Roboto"/>
              <a:ea typeface="Roboto"/>
              <a:cs typeface="Roboto"/>
            </a:endParaRPr>
          </a:p>
        </p:txBody>
      </p:sp>
      <p:pic>
        <p:nvPicPr>
          <p:cNvPr id="25" name="图片 24"/>
          <p:cNvPicPr>
            <a:picLocks noChangeAspect="1"/>
          </p:cNvPicPr>
          <p:nvPr/>
        </p:nvPicPr>
        <p:blipFill>
          <a:blip r:embed="rId3"/>
          <a:stretch>
            <a:fillRect/>
          </a:stretch>
        </p:blipFill>
        <p:spPr>
          <a:xfrm>
            <a:off x="5053980" y="360019"/>
            <a:ext cx="6544295" cy="5983631"/>
          </a:xfrm>
          <a:prstGeom prst="rect">
            <a:avLst/>
          </a:prstGeom>
        </p:spPr>
      </p:pic>
      <p:sp>
        <p:nvSpPr>
          <p:cNvPr id="3" name="文本框 2"/>
          <p:cNvSpPr txBox="1"/>
          <p:nvPr/>
        </p:nvSpPr>
        <p:spPr>
          <a:xfrm>
            <a:off x="795338" y="2239269"/>
            <a:ext cx="3688739" cy="707886"/>
          </a:xfrm>
          <a:prstGeom prst="rect">
            <a:avLst/>
          </a:prstGeom>
          <a:noFill/>
        </p:spPr>
        <p:txBody>
          <a:bodyPr wrap="square" rtlCol="0">
            <a:spAutoFit/>
          </a:bodyPr>
          <a:lstStyle/>
          <a:p>
            <a:r>
              <a:rPr kumimoji="1" lang="en-US" altLang="zh-CN" sz="2000" b="1" dirty="0" smtClean="0">
                <a:latin typeface="Heiti SC Light" charset="-122"/>
                <a:ea typeface="Heiti SC Light" charset="-122"/>
                <a:cs typeface="Heiti SC Light" charset="-122"/>
              </a:rPr>
              <a:t>1.</a:t>
            </a:r>
            <a:r>
              <a:rPr kumimoji="1" lang="zh-CN" altLang="en-US" sz="2000" b="1" dirty="0" smtClean="0">
                <a:latin typeface="Heiti SC Light" charset="-122"/>
                <a:ea typeface="Heiti SC Light" charset="-122"/>
                <a:cs typeface="Heiti SC Light" charset="-122"/>
              </a:rPr>
              <a:t> 每个</a:t>
            </a:r>
            <a:r>
              <a:rPr kumimoji="1" lang="zh-CN" altLang="en-US" sz="2000" b="1" dirty="0">
                <a:latin typeface="Heiti SC Light" charset="-122"/>
                <a:ea typeface="Heiti SC Light" charset="-122"/>
                <a:cs typeface="Heiti SC Light" charset="-122"/>
              </a:rPr>
              <a:t>线程都有一个私有的本地</a:t>
            </a:r>
            <a:r>
              <a:rPr kumimoji="1" lang="zh-CN" altLang="en-US" sz="2000" b="1" dirty="0" smtClean="0">
                <a:latin typeface="Heiti SC Light" charset="-122"/>
                <a:ea typeface="Heiti SC Light" charset="-122"/>
                <a:cs typeface="Heiti SC Light" charset="-122"/>
              </a:rPr>
              <a:t>内存。</a:t>
            </a:r>
            <a:endParaRPr kumimoji="1" lang="zh-CN" altLang="en-US" sz="2000" b="1" dirty="0">
              <a:latin typeface="Heiti SC Light" charset="-122"/>
              <a:ea typeface="Heiti SC Light" charset="-122"/>
              <a:cs typeface="Heiti SC Light" charset="-122"/>
            </a:endParaRPr>
          </a:p>
        </p:txBody>
      </p:sp>
      <p:sp>
        <p:nvSpPr>
          <p:cNvPr id="13" name="文本框 12"/>
          <p:cNvSpPr txBox="1"/>
          <p:nvPr/>
        </p:nvSpPr>
        <p:spPr>
          <a:xfrm>
            <a:off x="795338" y="3901459"/>
            <a:ext cx="3688739" cy="707886"/>
          </a:xfrm>
          <a:prstGeom prst="rect">
            <a:avLst/>
          </a:prstGeom>
          <a:noFill/>
        </p:spPr>
        <p:txBody>
          <a:bodyPr wrap="square" rtlCol="0">
            <a:spAutoFit/>
          </a:bodyPr>
          <a:lstStyle/>
          <a:p>
            <a:r>
              <a:rPr kumimoji="1" lang="en-US" altLang="zh-CN" sz="2000" b="1" dirty="0" smtClean="0">
                <a:latin typeface="Heiti SC Light" charset="-122"/>
                <a:ea typeface="Heiti SC Light" charset="-122"/>
                <a:cs typeface="Heiti SC Light" charset="-122"/>
              </a:rPr>
              <a:t>2.</a:t>
            </a:r>
            <a:r>
              <a:rPr kumimoji="1" lang="zh-CN" altLang="en-US" sz="2000" b="1" dirty="0" smtClean="0">
                <a:latin typeface="Heiti SC Light" charset="-122"/>
                <a:ea typeface="Heiti SC Light" charset="-122"/>
                <a:cs typeface="Heiti SC Light" charset="-122"/>
              </a:rPr>
              <a:t> 线程</a:t>
            </a:r>
            <a:r>
              <a:rPr kumimoji="1" lang="zh-CN" altLang="en-US" sz="2000" b="1" dirty="0">
                <a:latin typeface="Heiti SC Light" charset="-122"/>
                <a:ea typeface="Heiti SC Light" charset="-122"/>
                <a:cs typeface="Heiti SC Light" charset="-122"/>
              </a:rPr>
              <a:t>之间的共享变量存储在主内存中</a:t>
            </a:r>
          </a:p>
        </p:txBody>
      </p:sp>
    </p:spTree>
    <p:extLst>
      <p:ext uri="{BB962C8B-B14F-4D97-AF65-F5344CB8AC3E}">
        <p14:creationId xmlns:p14="http://schemas.microsoft.com/office/powerpoint/2010/main" val="6201727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02</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en-US" altLang="zh-CN" sz="4000" dirty="0" smtClean="0">
                <a:latin typeface="Roboto"/>
                <a:ea typeface="Roboto"/>
                <a:cs typeface="Roboto"/>
              </a:rPr>
              <a:t>Java</a:t>
            </a:r>
            <a:r>
              <a:rPr lang="zh-CN" altLang="en-US" sz="4000" dirty="0" smtClean="0">
                <a:latin typeface="Roboto"/>
                <a:ea typeface="Roboto"/>
                <a:cs typeface="Roboto"/>
              </a:rPr>
              <a:t>内存模型</a:t>
            </a:r>
            <a:endParaRPr lang="en-US" altLang="zh-CN" sz="4000" dirty="0">
              <a:latin typeface="Roboto"/>
              <a:ea typeface="Roboto"/>
              <a:cs typeface="Roboto"/>
            </a:endParaRPr>
          </a:p>
        </p:txBody>
      </p:sp>
      <p:pic>
        <p:nvPicPr>
          <p:cNvPr id="3" name="图片 2"/>
          <p:cNvPicPr>
            <a:picLocks noChangeAspect="1"/>
          </p:cNvPicPr>
          <p:nvPr/>
        </p:nvPicPr>
        <p:blipFill>
          <a:blip r:embed="rId3"/>
          <a:stretch>
            <a:fillRect/>
          </a:stretch>
        </p:blipFill>
        <p:spPr>
          <a:xfrm>
            <a:off x="4736391" y="277521"/>
            <a:ext cx="7100009" cy="6066129"/>
          </a:xfrm>
          <a:prstGeom prst="rect">
            <a:avLst/>
          </a:prstGeom>
        </p:spPr>
      </p:pic>
      <p:sp>
        <p:nvSpPr>
          <p:cNvPr id="4" name="文本框 3"/>
          <p:cNvSpPr txBox="1"/>
          <p:nvPr/>
        </p:nvSpPr>
        <p:spPr>
          <a:xfrm>
            <a:off x="795338" y="1652954"/>
            <a:ext cx="3776662" cy="707886"/>
          </a:xfrm>
          <a:prstGeom prst="rect">
            <a:avLst/>
          </a:prstGeom>
          <a:noFill/>
        </p:spPr>
        <p:txBody>
          <a:bodyPr wrap="square" rtlCol="0">
            <a:spAutoFit/>
          </a:bodyPr>
          <a:lstStyle/>
          <a:p>
            <a:r>
              <a:rPr kumimoji="1" lang="en-US" altLang="zh-CN" sz="2000" b="1" dirty="0" smtClean="0"/>
              <a:t>1.</a:t>
            </a:r>
            <a:r>
              <a:rPr kumimoji="1" lang="zh-CN" altLang="en-US" sz="2000" b="1" dirty="0" smtClean="0"/>
              <a:t> 线程</a:t>
            </a:r>
            <a:r>
              <a:rPr kumimoji="1" lang="en-US" altLang="zh-CN" sz="2000" b="1" dirty="0" smtClean="0"/>
              <a:t>A</a:t>
            </a:r>
            <a:r>
              <a:rPr kumimoji="1" lang="zh-CN" altLang="en-US" sz="2000" b="1" dirty="0" smtClean="0"/>
              <a:t>把本地内存</a:t>
            </a:r>
            <a:r>
              <a:rPr kumimoji="1" lang="en-US" altLang="zh-CN" sz="2000" b="1" dirty="0" smtClean="0"/>
              <a:t>A</a:t>
            </a:r>
            <a:r>
              <a:rPr kumimoji="1" lang="zh-CN" altLang="en-US" sz="2000" b="1" dirty="0" smtClean="0"/>
              <a:t>中更新过的共享变量刷新到主内存中。</a:t>
            </a:r>
            <a:endParaRPr kumimoji="1" lang="zh-CN" altLang="en-US" sz="2000" b="1" dirty="0"/>
          </a:p>
        </p:txBody>
      </p:sp>
      <p:sp>
        <p:nvSpPr>
          <p:cNvPr id="13" name="文本框 12"/>
          <p:cNvSpPr txBox="1"/>
          <p:nvPr/>
        </p:nvSpPr>
        <p:spPr>
          <a:xfrm>
            <a:off x="795338" y="3479076"/>
            <a:ext cx="3776662" cy="707886"/>
          </a:xfrm>
          <a:prstGeom prst="rect">
            <a:avLst/>
          </a:prstGeom>
          <a:noFill/>
        </p:spPr>
        <p:txBody>
          <a:bodyPr wrap="square" rtlCol="0">
            <a:spAutoFit/>
          </a:bodyPr>
          <a:lstStyle/>
          <a:p>
            <a:r>
              <a:rPr kumimoji="1" lang="en-US" altLang="zh-CN" sz="2000" b="1" dirty="0"/>
              <a:t>2</a:t>
            </a:r>
            <a:r>
              <a:rPr kumimoji="1" lang="en-US" altLang="zh-CN" sz="2000" b="1" dirty="0" smtClean="0"/>
              <a:t>.</a:t>
            </a:r>
            <a:r>
              <a:rPr kumimoji="1" lang="zh-CN" altLang="en-US" sz="2000" b="1" dirty="0" smtClean="0"/>
              <a:t> 线程</a:t>
            </a:r>
            <a:r>
              <a:rPr kumimoji="1" lang="en-US" altLang="zh-CN" sz="2000" b="1" dirty="0" smtClean="0"/>
              <a:t>B</a:t>
            </a:r>
            <a:r>
              <a:rPr kumimoji="1" lang="zh-CN" altLang="en-US" sz="2000" b="1" dirty="0" smtClean="0"/>
              <a:t>到主内存中去读取线程</a:t>
            </a:r>
            <a:r>
              <a:rPr kumimoji="1" lang="en-US" altLang="zh-CN" sz="2000" b="1" dirty="0" smtClean="0"/>
              <a:t>A</a:t>
            </a:r>
            <a:r>
              <a:rPr kumimoji="1" lang="zh-CN" altLang="en-US" sz="2000" b="1" dirty="0" smtClean="0"/>
              <a:t>之前已更新过的共享变量。</a:t>
            </a:r>
            <a:endParaRPr kumimoji="1" lang="zh-CN" altLang="en-US" sz="2000" b="1" dirty="0"/>
          </a:p>
        </p:txBody>
      </p:sp>
    </p:spTree>
    <p:extLst>
      <p:ext uri="{BB962C8B-B14F-4D97-AF65-F5344CB8AC3E}">
        <p14:creationId xmlns:p14="http://schemas.microsoft.com/office/powerpoint/2010/main" val="4758871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03</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重排序</a:t>
            </a:r>
            <a:endParaRPr lang="en-US" altLang="zh-CN" sz="4000" dirty="0">
              <a:latin typeface="Roboto"/>
              <a:ea typeface="Roboto"/>
              <a:cs typeface="Roboto"/>
            </a:endParaRPr>
          </a:p>
        </p:txBody>
      </p:sp>
      <p:pic>
        <p:nvPicPr>
          <p:cNvPr id="7" name="图片 6"/>
          <p:cNvPicPr>
            <a:picLocks noChangeAspect="1"/>
          </p:cNvPicPr>
          <p:nvPr/>
        </p:nvPicPr>
        <p:blipFill>
          <a:blip r:embed="rId3"/>
          <a:stretch>
            <a:fillRect/>
          </a:stretch>
        </p:blipFill>
        <p:spPr>
          <a:xfrm>
            <a:off x="0" y="1131888"/>
            <a:ext cx="12192000" cy="3673343"/>
          </a:xfrm>
          <a:prstGeom prst="rect">
            <a:avLst/>
          </a:prstGeom>
        </p:spPr>
      </p:pic>
    </p:spTree>
    <p:extLst>
      <p:ext uri="{BB962C8B-B14F-4D97-AF65-F5344CB8AC3E}">
        <p14:creationId xmlns:p14="http://schemas.microsoft.com/office/powerpoint/2010/main" val="195596756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03</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重排序</a:t>
            </a:r>
            <a:endParaRPr lang="en-US" altLang="zh-CN" sz="4000" dirty="0">
              <a:latin typeface="Roboto"/>
              <a:ea typeface="Roboto"/>
              <a:cs typeface="Roboto"/>
            </a:endParaRPr>
          </a:p>
        </p:txBody>
      </p:sp>
      <p:pic>
        <p:nvPicPr>
          <p:cNvPr id="3" name="图片 2"/>
          <p:cNvPicPr>
            <a:picLocks noChangeAspect="1"/>
          </p:cNvPicPr>
          <p:nvPr/>
        </p:nvPicPr>
        <p:blipFill>
          <a:blip r:embed="rId3"/>
          <a:stretch>
            <a:fillRect/>
          </a:stretch>
        </p:blipFill>
        <p:spPr>
          <a:xfrm>
            <a:off x="4499317" y="689464"/>
            <a:ext cx="7337083" cy="5816111"/>
          </a:xfrm>
          <a:prstGeom prst="rect">
            <a:avLst/>
          </a:prstGeom>
        </p:spPr>
      </p:pic>
    </p:spTree>
    <p:extLst>
      <p:ext uri="{BB962C8B-B14F-4D97-AF65-F5344CB8AC3E}">
        <p14:creationId xmlns:p14="http://schemas.microsoft.com/office/powerpoint/2010/main" val="198390281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04</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内存屏障</a:t>
            </a:r>
            <a:endParaRPr lang="en-US" altLang="zh-CN" sz="4000" dirty="0">
              <a:latin typeface="Roboto"/>
              <a:ea typeface="Roboto"/>
              <a:cs typeface="Roboto"/>
            </a:endParaRPr>
          </a:p>
        </p:txBody>
      </p:sp>
      <p:pic>
        <p:nvPicPr>
          <p:cNvPr id="4" name="图片 3"/>
          <p:cNvPicPr>
            <a:picLocks noChangeAspect="1"/>
          </p:cNvPicPr>
          <p:nvPr/>
        </p:nvPicPr>
        <p:blipFill>
          <a:blip r:embed="rId3"/>
          <a:stretch>
            <a:fillRect/>
          </a:stretch>
        </p:blipFill>
        <p:spPr>
          <a:xfrm>
            <a:off x="0" y="1246267"/>
            <a:ext cx="12192000" cy="4365466"/>
          </a:xfrm>
          <a:prstGeom prst="rect">
            <a:avLst/>
          </a:prstGeom>
        </p:spPr>
      </p:pic>
      <p:sp>
        <p:nvSpPr>
          <p:cNvPr id="9" name="文本框 8"/>
          <p:cNvSpPr txBox="1"/>
          <p:nvPr/>
        </p:nvSpPr>
        <p:spPr>
          <a:xfrm>
            <a:off x="502920" y="5860970"/>
            <a:ext cx="9128760" cy="369332"/>
          </a:xfrm>
          <a:prstGeom prst="rect">
            <a:avLst/>
          </a:prstGeom>
          <a:noFill/>
        </p:spPr>
        <p:txBody>
          <a:bodyPr wrap="square" rtlCol="0">
            <a:spAutoFit/>
          </a:bodyPr>
          <a:lstStyle/>
          <a:p>
            <a:r>
              <a:rPr kumimoji="1" lang="en-US" altLang="zh-CN" dirty="0" err="1" smtClean="0"/>
              <a:t>StoreLoad</a:t>
            </a:r>
            <a:r>
              <a:rPr kumimoji="1" lang="zh-CN" altLang="en-US" dirty="0" smtClean="0"/>
              <a:t> </a:t>
            </a:r>
            <a:r>
              <a:rPr kumimoji="1" lang="en-US" altLang="zh-CN" dirty="0" smtClean="0"/>
              <a:t>Barriers</a:t>
            </a:r>
            <a:r>
              <a:rPr kumimoji="1" lang="zh-CN" altLang="en-US" dirty="0" smtClean="0"/>
              <a:t>是一个“全能型”的屏障，它同时具有其他</a:t>
            </a:r>
            <a:r>
              <a:rPr kumimoji="1" lang="en-US" altLang="zh-CN" dirty="0" smtClean="0"/>
              <a:t>3</a:t>
            </a:r>
            <a:r>
              <a:rPr kumimoji="1" lang="zh-CN" altLang="en-US" dirty="0" smtClean="0"/>
              <a:t>个屏障的效果。</a:t>
            </a:r>
            <a:endParaRPr kumimoji="1" lang="zh-CN" altLang="en-US" dirty="0"/>
          </a:p>
        </p:txBody>
      </p:sp>
    </p:spTree>
    <p:extLst>
      <p:ext uri="{BB962C8B-B14F-4D97-AF65-F5344CB8AC3E}">
        <p14:creationId xmlns:p14="http://schemas.microsoft.com/office/powerpoint/2010/main" val="181340774"/>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05</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顺序一致性内存模型</a:t>
            </a:r>
            <a:endParaRPr lang="en-US" altLang="zh-CN" sz="4000" dirty="0">
              <a:latin typeface="Roboto"/>
              <a:ea typeface="Roboto"/>
              <a:cs typeface="Roboto"/>
            </a:endParaRPr>
          </a:p>
        </p:txBody>
      </p:sp>
      <p:pic>
        <p:nvPicPr>
          <p:cNvPr id="3" name="图片 2"/>
          <p:cNvPicPr>
            <a:picLocks noChangeAspect="1"/>
          </p:cNvPicPr>
          <p:nvPr/>
        </p:nvPicPr>
        <p:blipFill>
          <a:blip r:embed="rId3"/>
          <a:stretch>
            <a:fillRect/>
          </a:stretch>
        </p:blipFill>
        <p:spPr>
          <a:xfrm>
            <a:off x="6086475" y="1022909"/>
            <a:ext cx="5607905" cy="5186833"/>
          </a:xfrm>
          <a:prstGeom prst="rect">
            <a:avLst/>
          </a:prstGeom>
        </p:spPr>
      </p:pic>
      <p:sp>
        <p:nvSpPr>
          <p:cNvPr id="7" name="文本框 6"/>
          <p:cNvSpPr txBox="1"/>
          <p:nvPr/>
        </p:nvSpPr>
        <p:spPr>
          <a:xfrm>
            <a:off x="985776" y="1899138"/>
            <a:ext cx="4008255" cy="707886"/>
          </a:xfrm>
          <a:prstGeom prst="rect">
            <a:avLst/>
          </a:prstGeom>
          <a:noFill/>
        </p:spPr>
        <p:txBody>
          <a:bodyPr wrap="square" rtlCol="0">
            <a:spAutoFit/>
          </a:bodyPr>
          <a:lstStyle/>
          <a:p>
            <a:r>
              <a:rPr kumimoji="1" lang="en-US" altLang="zh-CN" sz="2000" b="1" dirty="0" smtClean="0"/>
              <a:t>1.</a:t>
            </a:r>
            <a:r>
              <a:rPr kumimoji="1" lang="zh-CN" altLang="en-US" sz="2000" b="1" dirty="0" smtClean="0"/>
              <a:t> 一个线程中的所有操作必须按照程序的顺序来执行。</a:t>
            </a:r>
            <a:endParaRPr kumimoji="1" lang="zh-CN" altLang="en-US" sz="2000" b="1" dirty="0"/>
          </a:p>
        </p:txBody>
      </p:sp>
      <p:sp>
        <p:nvSpPr>
          <p:cNvPr id="13" name="文本框 12"/>
          <p:cNvSpPr txBox="1"/>
          <p:nvPr/>
        </p:nvSpPr>
        <p:spPr>
          <a:xfrm>
            <a:off x="985776" y="4091353"/>
            <a:ext cx="4008255" cy="1015663"/>
          </a:xfrm>
          <a:prstGeom prst="rect">
            <a:avLst/>
          </a:prstGeom>
          <a:noFill/>
        </p:spPr>
        <p:txBody>
          <a:bodyPr wrap="square" rtlCol="0">
            <a:spAutoFit/>
          </a:bodyPr>
          <a:lstStyle/>
          <a:p>
            <a:r>
              <a:rPr kumimoji="1" lang="en-US" altLang="zh-CN" sz="2000" b="1" dirty="0" smtClean="0"/>
              <a:t>2.</a:t>
            </a:r>
            <a:r>
              <a:rPr kumimoji="1" lang="zh-CN" altLang="en-US" sz="2000" b="1" dirty="0" smtClean="0"/>
              <a:t> 不管线程是否同步，所有线程都只能看到一个单一的操作执行顺序。</a:t>
            </a:r>
            <a:endParaRPr kumimoji="1" lang="zh-CN" altLang="en-US" sz="2000" b="1" dirty="0"/>
          </a:p>
        </p:txBody>
      </p:sp>
    </p:spTree>
    <p:extLst>
      <p:ext uri="{BB962C8B-B14F-4D97-AF65-F5344CB8AC3E}">
        <p14:creationId xmlns:p14="http://schemas.microsoft.com/office/powerpoint/2010/main" val="117708776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0" y="6586538"/>
            <a:ext cx="12211050"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bwMode="auto">
          <a:xfrm flipH="1">
            <a:off x="-19050" y="339725"/>
            <a:ext cx="1623105" cy="676275"/>
            <a:chOff x="3533690" y="533400"/>
            <a:chExt cx="1637426" cy="675969"/>
          </a:xfrm>
          <a:solidFill>
            <a:srgbClr val="F17822"/>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fontAlgn="auto">
              <a:spcBef>
                <a:spcPts val="0"/>
              </a:spcBef>
              <a:spcAft>
                <a:spcPts val="0"/>
              </a:spcAft>
              <a:defRPr/>
            </a:pPr>
            <a:r>
              <a:rPr lang="en-US" altLang="zh-CN" sz="3200" spc="300" dirty="0" smtClean="0">
                <a:solidFill>
                  <a:schemeClr val="bg1"/>
                </a:solidFill>
                <a:latin typeface="Roboto" pitchFamily="2" charset="0"/>
                <a:ea typeface="+mn-ea"/>
              </a:rPr>
              <a:t>05</a:t>
            </a:r>
            <a:endParaRPr lang="zh-CN" altLang="en-US" sz="3200" spc="300" dirty="0">
              <a:solidFill>
                <a:schemeClr val="bg1"/>
              </a:solidFill>
              <a:latin typeface="Roboto" pitchFamily="2" charset="0"/>
              <a:ea typeface="+mn-ea"/>
            </a:endParaRPr>
          </a:p>
        </p:txBody>
      </p:sp>
      <p:sp>
        <p:nvSpPr>
          <p:cNvPr id="19460" name="灯片编号占位符 9"/>
          <p:cNvSpPr>
            <a:spLocks noGrp="1"/>
          </p:cNvSpPr>
          <p:nvPr>
            <p:ph type="sldNum" sz="quarter" idx="12"/>
          </p:nvPr>
        </p:nvSpPr>
        <p:spPr bwMode="auto">
          <a:xfrm>
            <a:off x="11360150" y="6424613"/>
            <a:ext cx="476250" cy="320675"/>
          </a:xfrm>
          <a:solidFill>
            <a:srgbClr val="F17822"/>
          </a:solidFill>
          <a:ln>
            <a:miter lim="800000"/>
            <a:headEnd/>
            <a:tailEnd/>
          </a:ln>
        </p:spPr>
        <p:txBody>
          <a:bodyPr wrap="square" numCol="1" anchorCtr="0" compatLnSpc="1">
            <a:prstTxWarp prst="textNoShape">
              <a:avLst/>
            </a:prstTxWarp>
          </a:bodyPr>
          <a:lstStyle/>
          <a:p>
            <a:pPr algn="ctr" fontAlgn="base">
              <a:spcBef>
                <a:spcPct val="0"/>
              </a:spcBef>
              <a:spcAft>
                <a:spcPct val="0"/>
              </a:spcAft>
            </a:pPr>
            <a:r>
              <a:rPr lang="en-US" altLang="zh-CN" sz="1800" dirty="0">
                <a:solidFill>
                  <a:schemeClr val="bg1"/>
                </a:solidFill>
                <a:latin typeface="Roboto"/>
              </a:rPr>
              <a:t>1</a:t>
            </a:r>
            <a:endParaRPr lang="zh-CN" altLang="en-US" sz="1800" dirty="0">
              <a:solidFill>
                <a:schemeClr val="bg1"/>
              </a:solidFill>
              <a:latin typeface="Roboto"/>
            </a:endParaRPr>
          </a:p>
        </p:txBody>
      </p:sp>
      <p:sp>
        <p:nvSpPr>
          <p:cNvPr id="19461" name="文本框 12"/>
          <p:cNvSpPr txBox="1">
            <a:spLocks noChangeArrowheads="1"/>
          </p:cNvSpPr>
          <p:nvPr/>
        </p:nvSpPr>
        <p:spPr bwMode="auto">
          <a:xfrm>
            <a:off x="1793875" y="339725"/>
            <a:ext cx="8302625" cy="708025"/>
          </a:xfrm>
          <a:prstGeom prst="rect">
            <a:avLst/>
          </a:prstGeom>
          <a:noFill/>
          <a:ln w="9525">
            <a:noFill/>
            <a:miter lim="800000"/>
            <a:headEnd/>
            <a:tailEnd/>
          </a:ln>
        </p:spPr>
        <p:txBody>
          <a:bodyPr>
            <a:spAutoFit/>
          </a:bodyPr>
          <a:lstStyle/>
          <a:p>
            <a:r>
              <a:rPr lang="zh-CN" altLang="en-US" sz="4000" dirty="0" smtClean="0">
                <a:latin typeface="Roboto"/>
                <a:ea typeface="Roboto"/>
                <a:cs typeface="Roboto"/>
              </a:rPr>
              <a:t>顺序一致性内存模型</a:t>
            </a:r>
            <a:endParaRPr lang="en-US" altLang="zh-CN" sz="4000" dirty="0">
              <a:latin typeface="Roboto"/>
              <a:ea typeface="Roboto"/>
              <a:cs typeface="Roboto"/>
            </a:endParaRPr>
          </a:p>
        </p:txBody>
      </p:sp>
      <p:sp>
        <p:nvSpPr>
          <p:cNvPr id="7" name="文本框 6"/>
          <p:cNvSpPr txBox="1"/>
          <p:nvPr/>
        </p:nvSpPr>
        <p:spPr>
          <a:xfrm>
            <a:off x="247222" y="2424876"/>
            <a:ext cx="4113762" cy="2862322"/>
          </a:xfrm>
          <a:prstGeom prst="rect">
            <a:avLst/>
          </a:prstGeom>
          <a:noFill/>
        </p:spPr>
        <p:txBody>
          <a:bodyPr wrap="square" rtlCol="0">
            <a:spAutoFit/>
          </a:bodyPr>
          <a:lstStyle/>
          <a:p>
            <a:r>
              <a:rPr kumimoji="1" lang="zh-CN" altLang="en-US" sz="2000" b="1" dirty="0" smtClean="0"/>
              <a:t>假设有两个线程</a:t>
            </a:r>
            <a:r>
              <a:rPr kumimoji="1" lang="en-US" altLang="zh-CN" sz="2000" b="1" dirty="0" smtClean="0"/>
              <a:t>A</a:t>
            </a:r>
            <a:r>
              <a:rPr kumimoji="1" lang="zh-CN" altLang="en-US" sz="2000" b="1" dirty="0" smtClean="0"/>
              <a:t>和</a:t>
            </a:r>
            <a:r>
              <a:rPr kumimoji="1" lang="en-US" altLang="zh-CN" sz="2000" b="1" dirty="0" smtClean="0"/>
              <a:t>B</a:t>
            </a:r>
            <a:r>
              <a:rPr kumimoji="1" lang="zh-CN" altLang="en-US" sz="2000" b="1" dirty="0" smtClean="0"/>
              <a:t>并发执行。</a:t>
            </a:r>
          </a:p>
          <a:p>
            <a:endParaRPr kumimoji="1" lang="zh-CN" altLang="en-US" sz="2000" b="1" dirty="0" smtClean="0"/>
          </a:p>
          <a:p>
            <a:r>
              <a:rPr kumimoji="1" lang="zh-CN" altLang="en-US" sz="2000" b="1" dirty="0" smtClean="0"/>
              <a:t>其中，</a:t>
            </a:r>
            <a:r>
              <a:rPr kumimoji="1" lang="en-US" altLang="zh-CN" sz="2000" b="1" dirty="0" smtClean="0"/>
              <a:t>A</a:t>
            </a:r>
            <a:r>
              <a:rPr kumimoji="1" lang="zh-CN" altLang="en-US" sz="2000" b="1" dirty="0" smtClean="0"/>
              <a:t>线程有</a:t>
            </a:r>
            <a:r>
              <a:rPr kumimoji="1" lang="en-US" altLang="zh-CN" sz="2000" b="1" dirty="0" smtClean="0"/>
              <a:t>3</a:t>
            </a:r>
            <a:r>
              <a:rPr kumimoji="1" lang="zh-CN" altLang="en-US" sz="2000" b="1" dirty="0" smtClean="0"/>
              <a:t>个操作，它们在程序中的顺序是：</a:t>
            </a:r>
            <a:r>
              <a:rPr kumimoji="1" lang="en-US" altLang="zh-CN" sz="2000" b="1" dirty="0" smtClean="0"/>
              <a:t>A1</a:t>
            </a:r>
            <a:r>
              <a:rPr kumimoji="1" lang="zh-CN" altLang="en-US" sz="2000" b="1" dirty="0" smtClean="0"/>
              <a:t>→</a:t>
            </a:r>
            <a:r>
              <a:rPr kumimoji="1" lang="en-US" altLang="zh-CN" sz="2000" b="1" dirty="0" smtClean="0"/>
              <a:t>A2</a:t>
            </a:r>
            <a:r>
              <a:rPr kumimoji="1" lang="zh-CN" altLang="en-US" sz="2000" b="1" dirty="0" smtClean="0"/>
              <a:t>→</a:t>
            </a:r>
            <a:r>
              <a:rPr kumimoji="1" lang="en-US" altLang="zh-CN" sz="2000" b="1" dirty="0" smtClean="0"/>
              <a:t>A3</a:t>
            </a:r>
            <a:r>
              <a:rPr kumimoji="1" lang="zh-CN" altLang="en-US" sz="2000" b="1" dirty="0" smtClean="0"/>
              <a:t>。</a:t>
            </a:r>
          </a:p>
          <a:p>
            <a:r>
              <a:rPr kumimoji="1" lang="en-US" altLang="zh-CN" sz="2000" b="1" dirty="0" smtClean="0"/>
              <a:t>B</a:t>
            </a:r>
            <a:r>
              <a:rPr kumimoji="1" lang="zh-CN" altLang="en-US" sz="2000" b="1" dirty="0" smtClean="0"/>
              <a:t>线程也有</a:t>
            </a:r>
            <a:r>
              <a:rPr kumimoji="1" lang="en-US" altLang="zh-CN" sz="2000" b="1" dirty="0" smtClean="0"/>
              <a:t>3</a:t>
            </a:r>
            <a:r>
              <a:rPr kumimoji="1" lang="zh-CN" altLang="en-US" sz="2000" b="1" dirty="0" smtClean="0"/>
              <a:t>个操作，它们在程序中的顺序是：</a:t>
            </a:r>
            <a:r>
              <a:rPr kumimoji="1" lang="en-US" altLang="zh-CN" sz="2000" b="1" dirty="0" smtClean="0"/>
              <a:t>B1</a:t>
            </a:r>
            <a:r>
              <a:rPr kumimoji="1" lang="zh-CN" altLang="en-US" sz="2000" b="1" dirty="0" smtClean="0"/>
              <a:t>→</a:t>
            </a:r>
            <a:r>
              <a:rPr kumimoji="1" lang="en-US" altLang="zh-CN" sz="2000" b="1" dirty="0" smtClean="0"/>
              <a:t>B2</a:t>
            </a:r>
            <a:r>
              <a:rPr kumimoji="1" lang="zh-CN" altLang="en-US" sz="2000" b="1" dirty="0" smtClean="0"/>
              <a:t>→</a:t>
            </a:r>
            <a:r>
              <a:rPr kumimoji="1" lang="en-US" altLang="zh-CN" sz="2000" b="1" dirty="0" smtClean="0"/>
              <a:t>B3</a:t>
            </a:r>
            <a:r>
              <a:rPr kumimoji="1" lang="zh-CN" altLang="en-US" sz="2000" b="1" dirty="0" smtClean="0"/>
              <a:t>。</a:t>
            </a:r>
          </a:p>
          <a:p>
            <a:endParaRPr kumimoji="1" lang="zh-CN" altLang="en-US" sz="2000" b="1" dirty="0" smtClean="0"/>
          </a:p>
          <a:p>
            <a:r>
              <a:rPr kumimoji="1" lang="zh-CN" altLang="en-US" sz="2000" b="1" dirty="0" smtClean="0"/>
              <a:t>假设这两个线程使用监视器锁来正确同步。</a:t>
            </a:r>
            <a:endParaRPr kumimoji="1" lang="zh-CN" altLang="en-US" sz="2000" b="1" dirty="0"/>
          </a:p>
        </p:txBody>
      </p:sp>
      <p:pic>
        <p:nvPicPr>
          <p:cNvPr id="4" name="图片 3"/>
          <p:cNvPicPr>
            <a:picLocks noChangeAspect="1"/>
          </p:cNvPicPr>
          <p:nvPr/>
        </p:nvPicPr>
        <p:blipFill>
          <a:blip r:embed="rId3"/>
          <a:stretch>
            <a:fillRect/>
          </a:stretch>
        </p:blipFill>
        <p:spPr>
          <a:xfrm>
            <a:off x="4659865" y="1287462"/>
            <a:ext cx="7385654" cy="4381868"/>
          </a:xfrm>
          <a:prstGeom prst="rect">
            <a:avLst/>
          </a:prstGeom>
        </p:spPr>
      </p:pic>
    </p:spTree>
    <p:extLst>
      <p:ext uri="{BB962C8B-B14F-4D97-AF65-F5344CB8AC3E}">
        <p14:creationId xmlns:p14="http://schemas.microsoft.com/office/powerpoint/2010/main" val="16467851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2386</TotalTime>
  <Words>2355</Words>
  <Application>Microsoft Macintosh PowerPoint</Application>
  <PresentationFormat>宽屏</PresentationFormat>
  <Paragraphs>204</Paragraphs>
  <Slides>29</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Heiti SC Light</vt:lpstr>
      <vt:lpstr>Open Sans</vt:lpstr>
      <vt:lpstr>Open Sans Light</vt:lpstr>
      <vt:lpstr>Roboto</vt:lpstr>
      <vt:lpstr>等线</vt:lpstr>
      <vt:lpstr>冬青黑体简体中文 W3</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贺镕庄</dc:creator>
  <cp:lastModifiedBy>花生</cp:lastModifiedBy>
  <cp:revision>80</cp:revision>
  <dcterms:created xsi:type="dcterms:W3CDTF">2015-12-17T03:48:51Z</dcterms:created>
  <dcterms:modified xsi:type="dcterms:W3CDTF">2017-11-22T01:18:27Z</dcterms:modified>
</cp:coreProperties>
</file>